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  <p:sldId id="2584" r:id="rId25"/>
    <p:sldId id="2585" r:id="rId26"/>
    <p:sldId id="2586" r:id="rId27"/>
    <p:sldId id="2587" r:id="rId28"/>
    <p:sldId id="2588" r:id="rId29"/>
    <p:sldId id="2589" r:id="rId30"/>
    <p:sldId id="2590" r:id="rId31"/>
    <p:sldId id="2591" r:id="rId32"/>
    <p:sldId id="2592" r:id="rId33"/>
    <p:sldId id="2593" r:id="rId34"/>
    <p:sldId id="2594" r:id="rId35"/>
    <p:sldId id="2595" r:id="rId36"/>
    <p:sldId id="2596" r:id="rId37"/>
    <p:sldId id="2597" r:id="rId38"/>
    <p:sldId id="2598" r:id="rId39"/>
    <p:sldId id="2599" r:id="rId40"/>
    <p:sldId id="2600" r:id="rId41"/>
    <p:sldId id="2601" r:id="rId42"/>
    <p:sldId id="2602" r:id="rId43"/>
    <p:sldId id="26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eate Multi-Platform Apps With .NET MAUI and the MAUI Community Toolkit: Empowering .NET Developers for Cross-Platform Success" id="{D025D6AD-ECF1-4623-9BE3-FE1366151D26}">
          <p14:sldIdLst>
            <p14:sldId id="2561"/>
            <p14:sldId id="2562"/>
          </p14:sldIdLst>
        </p14:section>
        <p14:section name="About Me: Speaker Introduction" id="{C40CE23C-5A0F-46EF-9E1F-5C05AF09C543}">
          <p14:sldIdLst>
            <p14:sldId id="2563"/>
            <p14:sldId id="2564"/>
            <p14:sldId id="2565"/>
            <p14:sldId id="2566"/>
          </p14:sldIdLst>
        </p14:section>
        <p14:section name="Introduction to .NET MAUI and Cross-Platform App Development" id="{7B2D9736-D0D3-475D-806E-C92DEA43D5A4}">
          <p14:sldIdLst>
            <p14:sldId id="2567"/>
            <p14:sldId id="2568"/>
            <p14:sldId id="2569"/>
            <p14:sldId id="2570"/>
          </p14:sldIdLst>
        </p14:section>
        <p14:section name="Development Tools for Windows and macOS" id="{864717E4-A6D0-4246-85FD-1F73B8FD2A34}">
          <p14:sldIdLst>
            <p14:sldId id="2571"/>
            <p14:sldId id="2572"/>
            <p14:sldId id="2573"/>
            <p14:sldId id="2574"/>
          </p14:sldIdLst>
        </p14:section>
        <p14:section name="Rapid App Building With XAML, C#, and VS Code" id="{43FD1218-5B7F-416C-AB7D-610D28AC43AD}">
          <p14:sldIdLst>
            <p14:sldId id="2575"/>
            <p14:sldId id="2576"/>
            <p14:sldId id="2577"/>
            <p14:sldId id="2578"/>
          </p14:sldIdLst>
        </p14:section>
        <p14:section name="Enhancing Apps With the .NET MAUI Community Toolkit" id="{A6627380-EBDF-4D9C-BD2A-98A609366033}">
          <p14:sldIdLst>
            <p14:sldId id="2579"/>
            <p14:sldId id="2580"/>
            <p14:sldId id="2581"/>
            <p14:sldId id="2582"/>
          </p14:sldIdLst>
        </p14:section>
        <p14:section name="Simplifying Architecture With the MVVM Pattern and MVVM Toolkit" id="{2D42F0CD-F094-44BD-97BD-76160BE771AC}">
          <p14:sldIdLst>
            <p14:sldId id="2583"/>
            <p14:sldId id="2584"/>
            <p14:sldId id="2585"/>
            <p14:sldId id="2586"/>
          </p14:sldIdLst>
        </p14:section>
        <p14:section name="Building MAUI Apps With C# Markup: No XAML Required" id="{BB7E41CD-EAE6-43F1-9357-6940277678DB}">
          <p14:sldIdLst>
            <p14:sldId id="2587"/>
            <p14:sldId id="2588"/>
            <p14:sldId id="2589"/>
            <p14:sldId id="2590"/>
          </p14:sldIdLst>
        </p14:section>
        <p14:section name="Styling Apps With CSS and Web Style Reuse in .NET MAUI" id="{41D5F494-4918-4A33-BBFF-256F31FFFB0E}">
          <p14:sldIdLst>
            <p14:sldId id="2591"/>
            <p14:sldId id="2592"/>
            <p14:sldId id="2593"/>
            <p14:sldId id="2594"/>
          </p14:sldIdLst>
        </p14:section>
        <p14:section name="Accessing Platform-Specific Features With .NET MAUI" id="{113CD284-1A71-4246-859D-8DACF7005D39}">
          <p14:sldIdLst>
            <p14:sldId id="2595"/>
            <p14:sldId id="2596"/>
            <p14:sldId id="2597"/>
            <p14:sldId id="2598"/>
          </p14:sldIdLst>
        </p14:section>
        <p14:section name="Q&amp;A: Your .NET MAUI App Development Questions Answered" id="{6C7429D9-0F5D-4D83-B97F-860EACBDAE76}">
          <p14:sldIdLst>
            <p14:sldId id="2599"/>
            <p14:sldId id="2600"/>
            <p14:sldId id="2601"/>
            <p14:sldId id="2602"/>
          </p14:sldIdLst>
        </p14:section>
        <p14:section name="Conclusion" id="{588FD269-0788-470A-BAC9-C7A67C5F0991}">
          <p14:sldIdLst>
            <p14:sldId id="26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80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489A90-FC08-4BCC-84D4-E6C29824F74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0900F-E8C5-4097-BDDD-89ED150DDB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Reduced Maintenance Effort</a:t>
          </a:r>
        </a:p>
      </dgm:t>
    </dgm:pt>
    <dgm:pt modelId="{D9F1B73F-F780-47B8-BEC8-D827F98C0A88}" type="parTrans" cxnId="{DE8FA9DE-3AC3-4D4D-8D39-E5B4258CD00E}">
      <dgm:prSet/>
      <dgm:spPr/>
      <dgm:t>
        <a:bodyPr/>
        <a:lstStyle/>
        <a:p>
          <a:endParaRPr lang="en-US"/>
        </a:p>
      </dgm:t>
    </dgm:pt>
    <dgm:pt modelId="{D43C706A-B734-446B-83E3-E0F45C81FAC8}" type="sibTrans" cxnId="{DE8FA9DE-3AC3-4D4D-8D39-E5B4258CD00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24EAD4A-0042-4579-91EF-3B5021B83C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single codebase simplifies updates and bug fixes, lowering the time and resources needed for maintenance.</a:t>
          </a:r>
        </a:p>
      </dgm:t>
    </dgm:pt>
    <dgm:pt modelId="{1FF786E4-C5ED-4575-94D7-3CEE7C9A867A}" type="parTrans" cxnId="{299CDA2F-84AF-4BBA-8230-787421910FEC}">
      <dgm:prSet/>
      <dgm:spPr/>
      <dgm:t>
        <a:bodyPr/>
        <a:lstStyle/>
        <a:p>
          <a:endParaRPr lang="en-US"/>
        </a:p>
      </dgm:t>
    </dgm:pt>
    <dgm:pt modelId="{7EADB106-A468-4883-9CF6-8947AFCAC5E9}" type="sibTrans" cxnId="{299CDA2F-84AF-4BBA-8230-787421910FEC}">
      <dgm:prSet/>
      <dgm:spPr/>
      <dgm:t>
        <a:bodyPr/>
        <a:lstStyle/>
        <a:p>
          <a:endParaRPr lang="en-US"/>
        </a:p>
      </dgm:t>
    </dgm:pt>
    <dgm:pt modelId="{EBDE5ED6-25AE-4D1B-82B3-BB44EBB198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Faster Development</a:t>
          </a:r>
        </a:p>
      </dgm:t>
    </dgm:pt>
    <dgm:pt modelId="{F68A75A7-7928-40FB-8E10-A2BBE1715B63}" type="parTrans" cxnId="{1118A5A1-674F-48FD-ADD1-4AC07239F8AD}">
      <dgm:prSet/>
      <dgm:spPr/>
      <dgm:t>
        <a:bodyPr/>
        <a:lstStyle/>
        <a:p>
          <a:endParaRPr lang="en-US"/>
        </a:p>
      </dgm:t>
    </dgm:pt>
    <dgm:pt modelId="{5FB209C3-9FA9-4376-8670-AF53E22EE669}" type="sibTrans" cxnId="{1118A5A1-674F-48FD-ADD1-4AC07239F8A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411F431-980C-4FEA-94F3-F07A5F0032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Developers can build and deploy features faster by writing code once for all platforms.</a:t>
          </a:r>
        </a:p>
      </dgm:t>
    </dgm:pt>
    <dgm:pt modelId="{45EF256C-5655-46C4-8837-8BA03F23E484}" type="parTrans" cxnId="{523C4DD3-F8F2-4782-869E-93EEAE3EE5B3}">
      <dgm:prSet/>
      <dgm:spPr/>
      <dgm:t>
        <a:bodyPr/>
        <a:lstStyle/>
        <a:p>
          <a:endParaRPr lang="en-US"/>
        </a:p>
      </dgm:t>
    </dgm:pt>
    <dgm:pt modelId="{8F2FA85C-358C-453D-8EE6-B6717BC4575C}" type="sibTrans" cxnId="{523C4DD3-F8F2-4782-869E-93EEAE3EE5B3}">
      <dgm:prSet/>
      <dgm:spPr/>
      <dgm:t>
        <a:bodyPr/>
        <a:lstStyle/>
        <a:p>
          <a:endParaRPr lang="en-US"/>
        </a:p>
      </dgm:t>
    </dgm:pt>
    <dgm:pt modelId="{0377A178-BCD0-4F4F-9A20-19A083BC1D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Consistent User Experience</a:t>
          </a:r>
        </a:p>
      </dgm:t>
    </dgm:pt>
    <dgm:pt modelId="{CD3B19FC-B1E0-4192-981F-3704A3331B60}" type="parTrans" cxnId="{19B6DD11-1E2F-44A9-ABC1-18FD5AC3902B}">
      <dgm:prSet/>
      <dgm:spPr/>
      <dgm:t>
        <a:bodyPr/>
        <a:lstStyle/>
        <a:p>
          <a:endParaRPr lang="en-US"/>
        </a:p>
      </dgm:t>
    </dgm:pt>
    <dgm:pt modelId="{1AAD9E85-9A6D-4746-B872-4B50C8360EF2}" type="sibTrans" cxnId="{19B6DD11-1E2F-44A9-ABC1-18FD5AC3902B}">
      <dgm:prSet/>
      <dgm:spPr/>
      <dgm:t>
        <a:bodyPr/>
        <a:lstStyle/>
        <a:p>
          <a:endParaRPr lang="en-US"/>
        </a:p>
      </dgm:t>
    </dgm:pt>
    <dgm:pt modelId="{D5F756E2-217F-4699-974D-B329A1B1E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a unified codebase ensures users enjoy the same experience across devices and operating systems.</a:t>
          </a:r>
        </a:p>
      </dgm:t>
    </dgm:pt>
    <dgm:pt modelId="{DE97421A-8EF3-4D31-9366-A3A1FA319D93}" type="parTrans" cxnId="{F05D4E8C-1891-498C-94A9-5C8686F950F1}">
      <dgm:prSet/>
      <dgm:spPr/>
      <dgm:t>
        <a:bodyPr/>
        <a:lstStyle/>
        <a:p>
          <a:endParaRPr lang="en-US"/>
        </a:p>
      </dgm:t>
    </dgm:pt>
    <dgm:pt modelId="{189DBEF0-02A5-45A3-84C4-3605EAB503AA}" type="sibTrans" cxnId="{F05D4E8C-1891-498C-94A9-5C8686F950F1}">
      <dgm:prSet/>
      <dgm:spPr/>
      <dgm:t>
        <a:bodyPr/>
        <a:lstStyle/>
        <a:p>
          <a:endParaRPr lang="en-US"/>
        </a:p>
      </dgm:t>
    </dgm:pt>
    <dgm:pt modelId="{D289D7A7-AAA9-4753-9693-B250A3B8AD2B}" type="pres">
      <dgm:prSet presAssocID="{9F489A90-FC08-4BCC-84D4-E6C29824F74A}" presName="Root" presStyleCnt="0">
        <dgm:presLayoutVars>
          <dgm:dir/>
          <dgm:resizeHandles val="exact"/>
        </dgm:presLayoutVars>
      </dgm:prSet>
      <dgm:spPr/>
    </dgm:pt>
    <dgm:pt modelId="{6FF58C37-1A84-457B-A6A5-F59E7DBB19E3}" type="pres">
      <dgm:prSet presAssocID="{CEE0900F-E8C5-4097-BDDD-89ED150DDB57}" presName="Composite" presStyleCnt="0"/>
      <dgm:spPr/>
    </dgm:pt>
    <dgm:pt modelId="{05CFF102-921C-46F7-BAC5-21F813F0E588}" type="pres">
      <dgm:prSet presAssocID="{CEE0900F-E8C5-4097-BDDD-89ED150DDB57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</dgm:spPr>
      <dgm:extLst>
        <a:ext uri="{E40237B7-FDA0-4F09-8148-C483321AD2D9}">
          <dgm14:cNvPr xmlns:dgm14="http://schemas.microsoft.com/office/drawing/2010/diagram" id="0" name="" descr="Man analyzing data on a screen"/>
        </a:ext>
      </dgm:extLst>
    </dgm:pt>
    <dgm:pt modelId="{918394B7-EF54-4D35-B371-04C75E9648F9}" type="pres">
      <dgm:prSet presAssocID="{CEE0900F-E8C5-4097-BDDD-89ED150DDB57}" presName="Subtitle" presStyleLbl="revTx" presStyleIdx="0" presStyleCnt="6">
        <dgm:presLayoutVars>
          <dgm:chMax val="0"/>
          <dgm:bulletEnabled/>
        </dgm:presLayoutVars>
      </dgm:prSet>
      <dgm:spPr/>
    </dgm:pt>
    <dgm:pt modelId="{0F41315E-AD7A-4C99-99EF-C668937EB983}" type="pres">
      <dgm:prSet presAssocID="{CEE0900F-E8C5-4097-BDDD-89ED150DDB57}" presName="Description" presStyleLbl="revTx" presStyleIdx="1" presStyleCnt="6">
        <dgm:presLayoutVars>
          <dgm:bulletEnabled/>
        </dgm:presLayoutVars>
      </dgm:prSet>
      <dgm:spPr/>
    </dgm:pt>
    <dgm:pt modelId="{BD03A26B-C188-470D-A4CE-657AB854DCD2}" type="pres">
      <dgm:prSet presAssocID="{D43C706A-B734-446B-83E3-E0F45C81FAC8}" presName="sibTrans" presStyleLbl="sibTrans2D1" presStyleIdx="0" presStyleCnt="0"/>
      <dgm:spPr/>
    </dgm:pt>
    <dgm:pt modelId="{1F24E16C-C4FD-45FD-9844-21B91DFC2B6D}" type="pres">
      <dgm:prSet presAssocID="{EBDE5ED6-25AE-4D1B-82B3-BB44EBB1986C}" presName="Composite" presStyleCnt="0"/>
      <dgm:spPr/>
    </dgm:pt>
    <dgm:pt modelId="{A4A6D7D1-E439-44DE-A1AE-3BFB29288062}" type="pres">
      <dgm:prSet presAssocID="{EBDE5ED6-25AE-4D1B-82B3-BB44EBB1986C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</dgm:spPr>
      <dgm:extLst>
        <a:ext uri="{E40237B7-FDA0-4F09-8148-C483321AD2D9}">
          <dgm14:cNvPr xmlns:dgm14="http://schemas.microsoft.com/office/drawing/2010/diagram" id="0" name="" descr="Full length shot of two young businessmen sitting down on the floor and going over paperwork together at work"/>
        </a:ext>
      </dgm:extLst>
    </dgm:pt>
    <dgm:pt modelId="{82990F42-55E0-4C32-8FD1-A6E2EDE96A68}" type="pres">
      <dgm:prSet presAssocID="{EBDE5ED6-25AE-4D1B-82B3-BB44EBB1986C}" presName="Subtitle" presStyleLbl="revTx" presStyleIdx="2" presStyleCnt="6">
        <dgm:presLayoutVars>
          <dgm:chMax val="0"/>
          <dgm:bulletEnabled/>
        </dgm:presLayoutVars>
      </dgm:prSet>
      <dgm:spPr/>
    </dgm:pt>
    <dgm:pt modelId="{5CEF150B-8A54-46E7-8B03-5C0360449A04}" type="pres">
      <dgm:prSet presAssocID="{EBDE5ED6-25AE-4D1B-82B3-BB44EBB1986C}" presName="Description" presStyleLbl="revTx" presStyleIdx="3" presStyleCnt="6">
        <dgm:presLayoutVars>
          <dgm:bulletEnabled/>
        </dgm:presLayoutVars>
      </dgm:prSet>
      <dgm:spPr/>
    </dgm:pt>
    <dgm:pt modelId="{2B81358C-0659-442A-8792-F85BD5CDF3C6}" type="pres">
      <dgm:prSet presAssocID="{5FB209C3-9FA9-4376-8670-AF53E22EE669}" presName="sibTrans" presStyleLbl="sibTrans2D1" presStyleIdx="0" presStyleCnt="0"/>
      <dgm:spPr/>
    </dgm:pt>
    <dgm:pt modelId="{9D4B4EAA-E6CB-4E04-96AE-47B9315079BD}" type="pres">
      <dgm:prSet presAssocID="{0377A178-BCD0-4F4F-9A20-19A083BC1D32}" presName="Composite" presStyleCnt="0"/>
      <dgm:spPr/>
    </dgm:pt>
    <dgm:pt modelId="{6602D02B-C97A-4755-8CF9-78F451091DAB}" type="pres">
      <dgm:prSet presAssocID="{0377A178-BCD0-4F4F-9A20-19A083BC1D3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</dgm:spPr>
      <dgm:extLst>
        <a:ext uri="{E40237B7-FDA0-4F09-8148-C483321AD2D9}">
          <dgm14:cNvPr xmlns:dgm14="http://schemas.microsoft.com/office/drawing/2010/diagram" id="0" name="" descr="A smartphone showing a travel guide app/website for the city of Blackpool, a scene of planning a holiday. Also on the table is a diary/planner and mug."/>
        </a:ext>
      </dgm:extLst>
    </dgm:pt>
    <dgm:pt modelId="{DCF30E6A-7064-4904-8027-DDD49E0CC247}" type="pres">
      <dgm:prSet presAssocID="{0377A178-BCD0-4F4F-9A20-19A083BC1D32}" presName="Subtitle" presStyleLbl="revTx" presStyleIdx="4" presStyleCnt="6">
        <dgm:presLayoutVars>
          <dgm:chMax val="0"/>
          <dgm:bulletEnabled/>
        </dgm:presLayoutVars>
      </dgm:prSet>
      <dgm:spPr/>
    </dgm:pt>
    <dgm:pt modelId="{3CDEDE18-3B29-45AD-B93B-EC156DFD5A68}" type="pres">
      <dgm:prSet presAssocID="{0377A178-BCD0-4F4F-9A20-19A083BC1D32}" presName="Description" presStyleLbl="revTx" presStyleIdx="5" presStyleCnt="6">
        <dgm:presLayoutVars>
          <dgm:bulletEnabled/>
        </dgm:presLayoutVars>
      </dgm:prSet>
      <dgm:spPr/>
    </dgm:pt>
  </dgm:ptLst>
  <dgm:cxnLst>
    <dgm:cxn modelId="{E4A32F0B-2F16-450A-84B5-7DDD60B43330}" type="presOf" srcId="{CEE0900F-E8C5-4097-BDDD-89ED150DDB57}" destId="{918394B7-EF54-4D35-B371-04C75E9648F9}" srcOrd="0" destOrd="0" presId="urn:microsoft.com/office/officeart/2024/3/layout/verticalVisualTextBlock1"/>
    <dgm:cxn modelId="{DB036D0E-BD28-4937-9E0E-6BD36EA09E69}" type="presOf" srcId="{124EAD4A-0042-4579-91EF-3B5021B83C22}" destId="{0F41315E-AD7A-4C99-99EF-C668937EB983}" srcOrd="0" destOrd="0" presId="urn:microsoft.com/office/officeart/2024/3/layout/verticalVisualTextBlock1"/>
    <dgm:cxn modelId="{19B6DD11-1E2F-44A9-ABC1-18FD5AC3902B}" srcId="{9F489A90-FC08-4BCC-84D4-E6C29824F74A}" destId="{0377A178-BCD0-4F4F-9A20-19A083BC1D32}" srcOrd="2" destOrd="0" parTransId="{CD3B19FC-B1E0-4192-981F-3704A3331B60}" sibTransId="{1AAD9E85-9A6D-4746-B872-4B50C8360EF2}"/>
    <dgm:cxn modelId="{A51D4E12-F0B3-430B-A993-4E90441FD2BE}" type="presOf" srcId="{E411F431-980C-4FEA-94F3-F07A5F00328E}" destId="{5CEF150B-8A54-46E7-8B03-5C0360449A04}" srcOrd="0" destOrd="0" presId="urn:microsoft.com/office/officeart/2024/3/layout/verticalVisualTextBlock1"/>
    <dgm:cxn modelId="{1E61261A-23B5-4C18-AAC9-F54FE654F9AF}" type="presOf" srcId="{5FB209C3-9FA9-4376-8670-AF53E22EE669}" destId="{2B81358C-0659-442A-8792-F85BD5CDF3C6}" srcOrd="0" destOrd="0" presId="urn:microsoft.com/office/officeart/2024/3/layout/verticalVisualTextBlock1"/>
    <dgm:cxn modelId="{04A0D82E-8977-4EB0-A079-C8A4DA93EBC6}" type="presOf" srcId="{D43C706A-B734-446B-83E3-E0F45C81FAC8}" destId="{BD03A26B-C188-470D-A4CE-657AB854DCD2}" srcOrd="0" destOrd="0" presId="urn:microsoft.com/office/officeart/2024/3/layout/verticalVisualTextBlock1"/>
    <dgm:cxn modelId="{299CDA2F-84AF-4BBA-8230-787421910FEC}" srcId="{CEE0900F-E8C5-4097-BDDD-89ED150DDB57}" destId="{124EAD4A-0042-4579-91EF-3B5021B83C22}" srcOrd="0" destOrd="0" parTransId="{1FF786E4-C5ED-4575-94D7-3CEE7C9A867A}" sibTransId="{7EADB106-A468-4883-9CF6-8947AFCAC5E9}"/>
    <dgm:cxn modelId="{B56D2C62-0104-41EF-AD8E-3C3637D7EA7C}" type="presOf" srcId="{D5F756E2-217F-4699-974D-B329A1B1E489}" destId="{3CDEDE18-3B29-45AD-B93B-EC156DFD5A68}" srcOrd="0" destOrd="0" presId="urn:microsoft.com/office/officeart/2024/3/layout/verticalVisualTextBlock1"/>
    <dgm:cxn modelId="{9C96426C-1028-446D-B8CB-64398C9F4932}" type="presOf" srcId="{0377A178-BCD0-4F4F-9A20-19A083BC1D32}" destId="{DCF30E6A-7064-4904-8027-DDD49E0CC247}" srcOrd="0" destOrd="0" presId="urn:microsoft.com/office/officeart/2024/3/layout/verticalVisualTextBlock1"/>
    <dgm:cxn modelId="{F05D4E8C-1891-498C-94A9-5C8686F950F1}" srcId="{0377A178-BCD0-4F4F-9A20-19A083BC1D32}" destId="{D5F756E2-217F-4699-974D-B329A1B1E489}" srcOrd="0" destOrd="0" parTransId="{DE97421A-8EF3-4D31-9366-A3A1FA319D93}" sibTransId="{189DBEF0-02A5-45A3-84C4-3605EAB503AA}"/>
    <dgm:cxn modelId="{57C4B89F-B51C-41D3-ACA0-2F4FD8C4B655}" type="presOf" srcId="{EBDE5ED6-25AE-4D1B-82B3-BB44EBB1986C}" destId="{82990F42-55E0-4C32-8FD1-A6E2EDE96A68}" srcOrd="0" destOrd="0" presId="urn:microsoft.com/office/officeart/2024/3/layout/verticalVisualTextBlock1"/>
    <dgm:cxn modelId="{1118A5A1-674F-48FD-ADD1-4AC07239F8AD}" srcId="{9F489A90-FC08-4BCC-84D4-E6C29824F74A}" destId="{EBDE5ED6-25AE-4D1B-82B3-BB44EBB1986C}" srcOrd="1" destOrd="0" parTransId="{F68A75A7-7928-40FB-8E10-A2BBE1715B63}" sibTransId="{5FB209C3-9FA9-4376-8670-AF53E22EE669}"/>
    <dgm:cxn modelId="{413D0BC8-A516-4F6F-A723-BAB34E66707B}" type="presOf" srcId="{9F489A90-FC08-4BCC-84D4-E6C29824F74A}" destId="{D289D7A7-AAA9-4753-9693-B250A3B8AD2B}" srcOrd="0" destOrd="0" presId="urn:microsoft.com/office/officeart/2024/3/layout/verticalVisualTextBlock1"/>
    <dgm:cxn modelId="{523C4DD3-F8F2-4782-869E-93EEAE3EE5B3}" srcId="{EBDE5ED6-25AE-4D1B-82B3-BB44EBB1986C}" destId="{E411F431-980C-4FEA-94F3-F07A5F00328E}" srcOrd="0" destOrd="0" parTransId="{45EF256C-5655-46C4-8837-8BA03F23E484}" sibTransId="{8F2FA85C-358C-453D-8EE6-B6717BC4575C}"/>
    <dgm:cxn modelId="{DE8FA9DE-3AC3-4D4D-8D39-E5B4258CD00E}" srcId="{9F489A90-FC08-4BCC-84D4-E6C29824F74A}" destId="{CEE0900F-E8C5-4097-BDDD-89ED150DDB57}" srcOrd="0" destOrd="0" parTransId="{D9F1B73F-F780-47B8-BEC8-D827F98C0A88}" sibTransId="{D43C706A-B734-446B-83E3-E0F45C81FAC8}"/>
    <dgm:cxn modelId="{DC146654-3895-4C3B-B5BF-6E9C2A4360A6}" type="presParOf" srcId="{D289D7A7-AAA9-4753-9693-B250A3B8AD2B}" destId="{6FF58C37-1A84-457B-A6A5-F59E7DBB19E3}" srcOrd="0" destOrd="0" presId="urn:microsoft.com/office/officeart/2024/3/layout/verticalVisualTextBlock1"/>
    <dgm:cxn modelId="{D0E6AC42-606B-4AE2-9278-5D81CE37088D}" type="presParOf" srcId="{6FF58C37-1A84-457B-A6A5-F59E7DBB19E3}" destId="{05CFF102-921C-46F7-BAC5-21F813F0E588}" srcOrd="0" destOrd="0" presId="urn:microsoft.com/office/officeart/2024/3/layout/verticalVisualTextBlock1"/>
    <dgm:cxn modelId="{32C3DE8B-865D-4C2E-A8A6-F53BEF786827}" type="presParOf" srcId="{6FF58C37-1A84-457B-A6A5-F59E7DBB19E3}" destId="{918394B7-EF54-4D35-B371-04C75E9648F9}" srcOrd="1" destOrd="0" presId="urn:microsoft.com/office/officeart/2024/3/layout/verticalVisualTextBlock1"/>
    <dgm:cxn modelId="{BBB421F5-AFD7-4D24-9699-F8491410DFE5}" type="presParOf" srcId="{6FF58C37-1A84-457B-A6A5-F59E7DBB19E3}" destId="{0F41315E-AD7A-4C99-99EF-C668937EB983}" srcOrd="2" destOrd="0" presId="urn:microsoft.com/office/officeart/2024/3/layout/verticalVisualTextBlock1"/>
    <dgm:cxn modelId="{F1E46A5E-B629-46E1-8A91-82239651206E}" type="presParOf" srcId="{D289D7A7-AAA9-4753-9693-B250A3B8AD2B}" destId="{BD03A26B-C188-470D-A4CE-657AB854DCD2}" srcOrd="1" destOrd="0" presId="urn:microsoft.com/office/officeart/2024/3/layout/verticalVisualTextBlock1"/>
    <dgm:cxn modelId="{95F7EAE5-EEE7-4CC0-881E-4F20C3CB5C7D}" type="presParOf" srcId="{D289D7A7-AAA9-4753-9693-B250A3B8AD2B}" destId="{1F24E16C-C4FD-45FD-9844-21B91DFC2B6D}" srcOrd="2" destOrd="0" presId="urn:microsoft.com/office/officeart/2024/3/layout/verticalVisualTextBlock1"/>
    <dgm:cxn modelId="{2662C63F-5F75-410E-A9FA-0FDEEA134169}" type="presParOf" srcId="{1F24E16C-C4FD-45FD-9844-21B91DFC2B6D}" destId="{A4A6D7D1-E439-44DE-A1AE-3BFB29288062}" srcOrd="0" destOrd="0" presId="urn:microsoft.com/office/officeart/2024/3/layout/verticalVisualTextBlock1"/>
    <dgm:cxn modelId="{45CF4715-6E16-4D78-B223-92D29D0EBF0C}" type="presParOf" srcId="{1F24E16C-C4FD-45FD-9844-21B91DFC2B6D}" destId="{82990F42-55E0-4C32-8FD1-A6E2EDE96A68}" srcOrd="1" destOrd="0" presId="urn:microsoft.com/office/officeart/2024/3/layout/verticalVisualTextBlock1"/>
    <dgm:cxn modelId="{4CC6B63A-DB53-496B-87F7-BE429B76BAD0}" type="presParOf" srcId="{1F24E16C-C4FD-45FD-9844-21B91DFC2B6D}" destId="{5CEF150B-8A54-46E7-8B03-5C0360449A04}" srcOrd="2" destOrd="0" presId="urn:microsoft.com/office/officeart/2024/3/layout/verticalVisualTextBlock1"/>
    <dgm:cxn modelId="{D5AC2C19-1CA0-466D-9FE4-345E5F55D269}" type="presParOf" srcId="{D289D7A7-AAA9-4753-9693-B250A3B8AD2B}" destId="{2B81358C-0659-442A-8792-F85BD5CDF3C6}" srcOrd="3" destOrd="0" presId="urn:microsoft.com/office/officeart/2024/3/layout/verticalVisualTextBlock1"/>
    <dgm:cxn modelId="{0FEA07EF-3899-4AD2-82FF-D859F09DFBB8}" type="presParOf" srcId="{D289D7A7-AAA9-4753-9693-B250A3B8AD2B}" destId="{9D4B4EAA-E6CB-4E04-96AE-47B9315079BD}" srcOrd="4" destOrd="0" presId="urn:microsoft.com/office/officeart/2024/3/layout/verticalVisualTextBlock1"/>
    <dgm:cxn modelId="{D3830414-431C-4709-B65B-8422648BFF7D}" type="presParOf" srcId="{9D4B4EAA-E6CB-4E04-96AE-47B9315079BD}" destId="{6602D02B-C97A-4755-8CF9-78F451091DAB}" srcOrd="0" destOrd="0" presId="urn:microsoft.com/office/officeart/2024/3/layout/verticalVisualTextBlock1"/>
    <dgm:cxn modelId="{0DEE1435-2734-437B-BD42-D8752CD75CE1}" type="presParOf" srcId="{9D4B4EAA-E6CB-4E04-96AE-47B9315079BD}" destId="{DCF30E6A-7064-4904-8027-DDD49E0CC247}" srcOrd="1" destOrd="0" presId="urn:microsoft.com/office/officeart/2024/3/layout/verticalVisualTextBlock1"/>
    <dgm:cxn modelId="{F61F92DC-CF4D-4CD5-B7D9-BEF71E211089}" type="presParOf" srcId="{9D4B4EAA-E6CB-4E04-96AE-47B9315079BD}" destId="{3CDEDE18-3B29-45AD-B93B-EC156DFD5A68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B3939A-E11B-4116-976D-6866CAE0B613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978694-7E5B-492D-AC0E-F79CEBACB97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Comprehensive Overview</a:t>
          </a:r>
        </a:p>
      </dgm:t>
    </dgm:pt>
    <dgm:pt modelId="{6CD14A12-6CC4-4F20-890E-6BFC2D781367}" type="parTrans" cxnId="{517AC32C-2046-4E8F-8964-FBAE9FCEF7C4}">
      <dgm:prSet/>
      <dgm:spPr/>
      <dgm:t>
        <a:bodyPr/>
        <a:lstStyle/>
        <a:p>
          <a:endParaRPr lang="en-US"/>
        </a:p>
      </dgm:t>
    </dgm:pt>
    <dgm:pt modelId="{9E139AF0-0A97-49CF-AB62-69179C3A8936}" type="sibTrans" cxnId="{517AC32C-2046-4E8F-8964-FBAE9FCEF7C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D9402D1-9B8B-4784-AA92-44002E548E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Reviewed essential elements of building cross-platform apps with .NET MAUI and the Community Toolkit.</a:t>
          </a:r>
        </a:p>
      </dgm:t>
    </dgm:pt>
    <dgm:pt modelId="{20C3368F-93E4-4C87-BAA7-EE815308DBE6}" type="parTrans" cxnId="{D17BFEA7-A691-4191-8CFA-6E10DD2F90CE}">
      <dgm:prSet/>
      <dgm:spPr/>
      <dgm:t>
        <a:bodyPr/>
        <a:lstStyle/>
        <a:p>
          <a:endParaRPr lang="en-US"/>
        </a:p>
      </dgm:t>
    </dgm:pt>
    <dgm:pt modelId="{50A0F907-49CF-486B-ACAC-DF9B8030D5DA}" type="sibTrans" cxnId="{D17BFEA7-A691-4191-8CFA-6E10DD2F90CE}">
      <dgm:prSet/>
      <dgm:spPr/>
      <dgm:t>
        <a:bodyPr/>
        <a:lstStyle/>
        <a:p>
          <a:endParaRPr lang="en-US"/>
        </a:p>
      </dgm:t>
    </dgm:pt>
    <dgm:pt modelId="{8C326EA1-A2FD-4C99-976D-F038DDB2BC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Setup and Architecture</a:t>
          </a:r>
        </a:p>
      </dgm:t>
    </dgm:pt>
    <dgm:pt modelId="{CB5731FB-C745-43CF-93E3-024511108229}" type="parTrans" cxnId="{4A5E3FB9-C0DB-4333-B0B9-B2A5F4C8A76E}">
      <dgm:prSet/>
      <dgm:spPr/>
      <dgm:t>
        <a:bodyPr/>
        <a:lstStyle/>
        <a:p>
          <a:endParaRPr lang="en-US"/>
        </a:p>
      </dgm:t>
    </dgm:pt>
    <dgm:pt modelId="{FF4C519B-9A57-48A9-B28D-0ED3A0503F8E}" type="sibTrans" cxnId="{4A5E3FB9-C0DB-4333-B0B9-B2A5F4C8A76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C2BCA32-A115-474D-86EB-91094DD719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Discussed the setup process and architecture design for effective multi-platform app development.</a:t>
          </a:r>
        </a:p>
      </dgm:t>
    </dgm:pt>
    <dgm:pt modelId="{F7EE8C8D-A067-4430-B118-6ED91D3E1D8C}" type="parTrans" cxnId="{ABAF3125-D129-4B79-A3E6-DA6449B63BE6}">
      <dgm:prSet/>
      <dgm:spPr/>
      <dgm:t>
        <a:bodyPr/>
        <a:lstStyle/>
        <a:p>
          <a:endParaRPr lang="en-US"/>
        </a:p>
      </dgm:t>
    </dgm:pt>
    <dgm:pt modelId="{7A741BF2-23D1-498A-BE7E-4E123BCEBBCC}" type="sibTrans" cxnId="{ABAF3125-D129-4B79-A3E6-DA6449B63BE6}">
      <dgm:prSet/>
      <dgm:spPr/>
      <dgm:t>
        <a:bodyPr/>
        <a:lstStyle/>
        <a:p>
          <a:endParaRPr lang="en-US"/>
        </a:p>
      </dgm:t>
    </dgm:pt>
    <dgm:pt modelId="{A820F31E-84CE-4A56-8A26-F734365CBA6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Styling and Integration</a:t>
          </a:r>
        </a:p>
      </dgm:t>
    </dgm:pt>
    <dgm:pt modelId="{755F9AA0-F96E-4120-9F9D-D7CCB832D351}" type="parTrans" cxnId="{16DB019E-58DE-408E-88DE-B009309D4F60}">
      <dgm:prSet/>
      <dgm:spPr/>
      <dgm:t>
        <a:bodyPr/>
        <a:lstStyle/>
        <a:p>
          <a:endParaRPr lang="en-US"/>
        </a:p>
      </dgm:t>
    </dgm:pt>
    <dgm:pt modelId="{CD995E70-C163-4DC4-B791-2F550B56B5D9}" type="sibTrans" cxnId="{16DB019E-58DE-408E-88DE-B009309D4F6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DCE3A27-2320-42DA-8260-D6F5688E52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Covered styling techniques and platform integration to build consistent user experiences.</a:t>
          </a:r>
        </a:p>
      </dgm:t>
    </dgm:pt>
    <dgm:pt modelId="{F78F1B4C-654C-424C-BE19-F3A6ACBA0E6F}" type="parTrans" cxnId="{AF22538D-DADD-4942-9941-755FF6721C6F}">
      <dgm:prSet/>
      <dgm:spPr/>
      <dgm:t>
        <a:bodyPr/>
        <a:lstStyle/>
        <a:p>
          <a:endParaRPr lang="en-US"/>
        </a:p>
      </dgm:t>
    </dgm:pt>
    <dgm:pt modelId="{C50DE12F-8B53-4274-95A9-0393C6C3BD76}" type="sibTrans" cxnId="{AF22538D-DADD-4942-9941-755FF6721C6F}">
      <dgm:prSet/>
      <dgm:spPr/>
      <dgm:t>
        <a:bodyPr/>
        <a:lstStyle/>
        <a:p>
          <a:endParaRPr lang="en-US"/>
        </a:p>
      </dgm:t>
    </dgm:pt>
    <dgm:pt modelId="{31FD055E-3210-4C7D-A931-3C5A8097772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Encouragement to Build</a:t>
          </a:r>
        </a:p>
      </dgm:t>
    </dgm:pt>
    <dgm:pt modelId="{EA731199-3A8E-4E3D-BC89-31215980059F}" type="parTrans" cxnId="{2FF94F35-29B8-410F-9E61-E011E49A515E}">
      <dgm:prSet/>
      <dgm:spPr/>
      <dgm:t>
        <a:bodyPr/>
        <a:lstStyle/>
        <a:p>
          <a:endParaRPr lang="en-US"/>
        </a:p>
      </dgm:t>
    </dgm:pt>
    <dgm:pt modelId="{135315AD-626F-4602-8D91-7667226547B1}" type="sibTrans" cxnId="{2FF94F35-29B8-410F-9E61-E011E49A515E}">
      <dgm:prSet/>
      <dgm:spPr/>
      <dgm:t>
        <a:bodyPr/>
        <a:lstStyle/>
        <a:p>
          <a:endParaRPr lang="en-US"/>
        </a:p>
      </dgm:t>
    </dgm:pt>
    <dgm:pt modelId="{BBEAA77A-E16D-4BE4-BBBC-46DA9D7000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Encouraged attendees to start creating their own multi-platform applications today.</a:t>
          </a:r>
        </a:p>
      </dgm:t>
    </dgm:pt>
    <dgm:pt modelId="{A33CC0F8-254B-4CB6-8F08-490DEF11B32C}" type="parTrans" cxnId="{C3E868CD-1039-4C9D-A41A-02FD126AEC3A}">
      <dgm:prSet/>
      <dgm:spPr/>
      <dgm:t>
        <a:bodyPr/>
        <a:lstStyle/>
        <a:p>
          <a:endParaRPr lang="en-US"/>
        </a:p>
      </dgm:t>
    </dgm:pt>
    <dgm:pt modelId="{57C610CD-24B6-4744-A968-F202A0F3CCD2}" type="sibTrans" cxnId="{C3E868CD-1039-4C9D-A41A-02FD126AEC3A}">
      <dgm:prSet/>
      <dgm:spPr/>
      <dgm:t>
        <a:bodyPr/>
        <a:lstStyle/>
        <a:p>
          <a:endParaRPr lang="en-US"/>
        </a:p>
      </dgm:t>
    </dgm:pt>
    <dgm:pt modelId="{3C149751-8F0B-4B97-AF1A-D71D87186A5E}" type="pres">
      <dgm:prSet presAssocID="{34B3939A-E11B-4116-976D-6866CAE0B613}" presName="Name0" presStyleCnt="0">
        <dgm:presLayoutVars>
          <dgm:dir/>
          <dgm:resizeHandles val="exact"/>
        </dgm:presLayoutVars>
      </dgm:prSet>
      <dgm:spPr/>
    </dgm:pt>
    <dgm:pt modelId="{C9B53BE3-0930-4078-8839-4F92F4331A4A}" type="pres">
      <dgm:prSet presAssocID="{8E978694-7E5B-492D-AC0E-F79CEBACB977}" presName="compNode" presStyleCnt="0"/>
      <dgm:spPr/>
    </dgm:pt>
    <dgm:pt modelId="{EAA96415-292C-485C-B6E3-36B330B51815}" type="pres">
      <dgm:prSet presAssocID="{8E978694-7E5B-492D-AC0E-F79CEBACB977}" presName="pictRect" presStyleLbl="revTx" presStyleIdx="0" presStyleCnt="8">
        <dgm:presLayoutVars>
          <dgm:chMax val="0"/>
          <dgm:bulletEnabled/>
        </dgm:presLayoutVars>
      </dgm:prSet>
      <dgm:spPr/>
    </dgm:pt>
    <dgm:pt modelId="{0F5A7248-A3A8-48C8-B2BB-89DA99EC0F2F}" type="pres">
      <dgm:prSet presAssocID="{8E978694-7E5B-492D-AC0E-F79CEBACB977}" presName="textRect" presStyleLbl="revTx" presStyleIdx="1" presStyleCnt="8">
        <dgm:presLayoutVars>
          <dgm:bulletEnabled/>
        </dgm:presLayoutVars>
      </dgm:prSet>
      <dgm:spPr/>
    </dgm:pt>
    <dgm:pt modelId="{A67532C9-9BE7-4BBA-89C6-1A6548577A40}" type="pres">
      <dgm:prSet presAssocID="{9E139AF0-0A97-49CF-AB62-69179C3A8936}" presName="sibTrans" presStyleLbl="sibTrans2D1" presStyleIdx="0" presStyleCnt="0"/>
      <dgm:spPr/>
    </dgm:pt>
    <dgm:pt modelId="{CBD7710B-2D53-4272-8E7C-B4F675DCE93F}" type="pres">
      <dgm:prSet presAssocID="{8C326EA1-A2FD-4C99-976D-F038DDB2BCE4}" presName="compNode" presStyleCnt="0"/>
      <dgm:spPr/>
    </dgm:pt>
    <dgm:pt modelId="{D6AB0A30-8AB1-42C4-B1A4-692F8A49FA06}" type="pres">
      <dgm:prSet presAssocID="{8C326EA1-A2FD-4C99-976D-F038DDB2BCE4}" presName="pictRect" presStyleLbl="revTx" presStyleIdx="2" presStyleCnt="8">
        <dgm:presLayoutVars>
          <dgm:chMax val="0"/>
          <dgm:bulletEnabled/>
        </dgm:presLayoutVars>
      </dgm:prSet>
      <dgm:spPr/>
    </dgm:pt>
    <dgm:pt modelId="{63178B4F-FE9C-448C-98C7-F871812ECB7F}" type="pres">
      <dgm:prSet presAssocID="{8C326EA1-A2FD-4C99-976D-F038DDB2BCE4}" presName="textRect" presStyleLbl="revTx" presStyleIdx="3" presStyleCnt="8">
        <dgm:presLayoutVars>
          <dgm:bulletEnabled/>
        </dgm:presLayoutVars>
      </dgm:prSet>
      <dgm:spPr/>
    </dgm:pt>
    <dgm:pt modelId="{D1EB8118-0B6F-423D-937B-FD6063B93C0F}" type="pres">
      <dgm:prSet presAssocID="{FF4C519B-9A57-48A9-B28D-0ED3A0503F8E}" presName="sibTrans" presStyleLbl="sibTrans2D1" presStyleIdx="0" presStyleCnt="0"/>
      <dgm:spPr/>
    </dgm:pt>
    <dgm:pt modelId="{A0FB6DA1-0A56-4B37-BACA-972A54019F5B}" type="pres">
      <dgm:prSet presAssocID="{A820F31E-84CE-4A56-8A26-F734365CBA6E}" presName="compNode" presStyleCnt="0"/>
      <dgm:spPr/>
    </dgm:pt>
    <dgm:pt modelId="{DDB12A2F-3667-4607-AB2D-AAE2FF2A4243}" type="pres">
      <dgm:prSet presAssocID="{A820F31E-84CE-4A56-8A26-F734365CBA6E}" presName="pictRect" presStyleLbl="revTx" presStyleIdx="4" presStyleCnt="8">
        <dgm:presLayoutVars>
          <dgm:chMax val="0"/>
          <dgm:bulletEnabled/>
        </dgm:presLayoutVars>
      </dgm:prSet>
      <dgm:spPr/>
    </dgm:pt>
    <dgm:pt modelId="{3F9BE966-D79D-4A29-88AA-66D24103DC52}" type="pres">
      <dgm:prSet presAssocID="{A820F31E-84CE-4A56-8A26-F734365CBA6E}" presName="textRect" presStyleLbl="revTx" presStyleIdx="5" presStyleCnt="8">
        <dgm:presLayoutVars>
          <dgm:bulletEnabled/>
        </dgm:presLayoutVars>
      </dgm:prSet>
      <dgm:spPr/>
    </dgm:pt>
    <dgm:pt modelId="{3A7BD35B-DBEC-4145-A5BF-A51E4B995AF3}" type="pres">
      <dgm:prSet presAssocID="{CD995E70-C163-4DC4-B791-2F550B56B5D9}" presName="sibTrans" presStyleLbl="sibTrans2D1" presStyleIdx="0" presStyleCnt="0"/>
      <dgm:spPr/>
    </dgm:pt>
    <dgm:pt modelId="{D1549AF6-9746-4123-B737-CA30126502D9}" type="pres">
      <dgm:prSet presAssocID="{31FD055E-3210-4C7D-A931-3C5A8097772C}" presName="compNode" presStyleCnt="0"/>
      <dgm:spPr/>
    </dgm:pt>
    <dgm:pt modelId="{4CB82E35-CE6F-42B5-B2EB-21A476C5F031}" type="pres">
      <dgm:prSet presAssocID="{31FD055E-3210-4C7D-A931-3C5A8097772C}" presName="pictRect" presStyleLbl="revTx" presStyleIdx="6" presStyleCnt="8">
        <dgm:presLayoutVars>
          <dgm:chMax val="0"/>
          <dgm:bulletEnabled/>
        </dgm:presLayoutVars>
      </dgm:prSet>
      <dgm:spPr/>
    </dgm:pt>
    <dgm:pt modelId="{E15548F3-58FF-4EEC-A8F0-EFEB65F6DC1C}" type="pres">
      <dgm:prSet presAssocID="{31FD055E-3210-4C7D-A931-3C5A8097772C}" presName="textRect" presStyleLbl="revTx" presStyleIdx="7" presStyleCnt="8">
        <dgm:presLayoutVars>
          <dgm:bulletEnabled/>
        </dgm:presLayoutVars>
      </dgm:prSet>
      <dgm:spPr/>
    </dgm:pt>
  </dgm:ptLst>
  <dgm:cxnLst>
    <dgm:cxn modelId="{E1CD4424-BF76-44C0-944D-38570BF55A39}" type="presOf" srcId="{9E139AF0-0A97-49CF-AB62-69179C3A8936}" destId="{A67532C9-9BE7-4BBA-89C6-1A6548577A40}" srcOrd="0" destOrd="0" presId="urn:microsoft.com/office/officeart/2024/3/layout/hArchList1"/>
    <dgm:cxn modelId="{ABAF3125-D129-4B79-A3E6-DA6449B63BE6}" srcId="{8C326EA1-A2FD-4C99-976D-F038DDB2BCE4}" destId="{AC2BCA32-A115-474D-86EB-91094DD719AD}" srcOrd="0" destOrd="0" parTransId="{F7EE8C8D-A067-4430-B118-6ED91D3E1D8C}" sibTransId="{7A741BF2-23D1-498A-BE7E-4E123BCEBBCC}"/>
    <dgm:cxn modelId="{517AC32C-2046-4E8F-8964-FBAE9FCEF7C4}" srcId="{34B3939A-E11B-4116-976D-6866CAE0B613}" destId="{8E978694-7E5B-492D-AC0E-F79CEBACB977}" srcOrd="0" destOrd="0" parTransId="{6CD14A12-6CC4-4F20-890E-6BFC2D781367}" sibTransId="{9E139AF0-0A97-49CF-AB62-69179C3A8936}"/>
    <dgm:cxn modelId="{2FF94F35-29B8-410F-9E61-E011E49A515E}" srcId="{34B3939A-E11B-4116-976D-6866CAE0B613}" destId="{31FD055E-3210-4C7D-A931-3C5A8097772C}" srcOrd="3" destOrd="0" parTransId="{EA731199-3A8E-4E3D-BC89-31215980059F}" sibTransId="{135315AD-626F-4602-8D91-7667226547B1}"/>
    <dgm:cxn modelId="{0E2BFD38-AAAD-494C-9DB7-26E3562E45DF}" type="presOf" srcId="{AC2BCA32-A115-474D-86EB-91094DD719AD}" destId="{63178B4F-FE9C-448C-98C7-F871812ECB7F}" srcOrd="0" destOrd="0" presId="urn:microsoft.com/office/officeart/2024/3/layout/hArchList1"/>
    <dgm:cxn modelId="{EC98ED62-0F79-45DB-9D12-4CAC269FEA9E}" type="presOf" srcId="{8E978694-7E5B-492D-AC0E-F79CEBACB977}" destId="{EAA96415-292C-485C-B6E3-36B330B51815}" srcOrd="0" destOrd="0" presId="urn:microsoft.com/office/officeart/2024/3/layout/hArchList1"/>
    <dgm:cxn modelId="{315BC663-1828-4CE5-88ED-6EFA35185ECC}" type="presOf" srcId="{CD995E70-C163-4DC4-B791-2F550B56B5D9}" destId="{3A7BD35B-DBEC-4145-A5BF-A51E4B995AF3}" srcOrd="0" destOrd="0" presId="urn:microsoft.com/office/officeart/2024/3/layout/hArchList1"/>
    <dgm:cxn modelId="{AE054469-E8B8-48F3-B2BE-F35820E384E5}" type="presOf" srcId="{5D9402D1-9B8B-4784-AA92-44002E548ECD}" destId="{0F5A7248-A3A8-48C8-B2BB-89DA99EC0F2F}" srcOrd="0" destOrd="0" presId="urn:microsoft.com/office/officeart/2024/3/layout/hArchList1"/>
    <dgm:cxn modelId="{3429E559-15BF-4BA1-AF02-276776226A25}" type="presOf" srcId="{31FD055E-3210-4C7D-A931-3C5A8097772C}" destId="{4CB82E35-CE6F-42B5-B2EB-21A476C5F031}" srcOrd="0" destOrd="0" presId="urn:microsoft.com/office/officeart/2024/3/layout/hArchList1"/>
    <dgm:cxn modelId="{6A10E284-9637-426E-9BFE-E424BAEC99FD}" type="presOf" srcId="{34B3939A-E11B-4116-976D-6866CAE0B613}" destId="{3C149751-8F0B-4B97-AF1A-D71D87186A5E}" srcOrd="0" destOrd="0" presId="urn:microsoft.com/office/officeart/2024/3/layout/hArchList1"/>
    <dgm:cxn modelId="{A0D40587-920A-405F-A3E6-B26CADAF4DD1}" type="presOf" srcId="{8C326EA1-A2FD-4C99-976D-F038DDB2BCE4}" destId="{D6AB0A30-8AB1-42C4-B1A4-692F8A49FA06}" srcOrd="0" destOrd="0" presId="urn:microsoft.com/office/officeart/2024/3/layout/hArchList1"/>
    <dgm:cxn modelId="{AF22538D-DADD-4942-9941-755FF6721C6F}" srcId="{A820F31E-84CE-4A56-8A26-F734365CBA6E}" destId="{6DCE3A27-2320-42DA-8260-D6F5688E5216}" srcOrd="0" destOrd="0" parTransId="{F78F1B4C-654C-424C-BE19-F3A6ACBA0E6F}" sibTransId="{C50DE12F-8B53-4274-95A9-0393C6C3BD76}"/>
    <dgm:cxn modelId="{16DB019E-58DE-408E-88DE-B009309D4F60}" srcId="{34B3939A-E11B-4116-976D-6866CAE0B613}" destId="{A820F31E-84CE-4A56-8A26-F734365CBA6E}" srcOrd="2" destOrd="0" parTransId="{755F9AA0-F96E-4120-9F9D-D7CCB832D351}" sibTransId="{CD995E70-C163-4DC4-B791-2F550B56B5D9}"/>
    <dgm:cxn modelId="{7D8182A1-CE6B-4F9E-9EA9-D656208ED0AF}" type="presOf" srcId="{6DCE3A27-2320-42DA-8260-D6F5688E5216}" destId="{3F9BE966-D79D-4A29-88AA-66D24103DC52}" srcOrd="0" destOrd="0" presId="urn:microsoft.com/office/officeart/2024/3/layout/hArchList1"/>
    <dgm:cxn modelId="{D17BFEA7-A691-4191-8CFA-6E10DD2F90CE}" srcId="{8E978694-7E5B-492D-AC0E-F79CEBACB977}" destId="{5D9402D1-9B8B-4784-AA92-44002E548ECD}" srcOrd="0" destOrd="0" parTransId="{20C3368F-93E4-4C87-BAA7-EE815308DBE6}" sibTransId="{50A0F907-49CF-486B-ACAC-DF9B8030D5DA}"/>
    <dgm:cxn modelId="{40689EAA-FD83-406C-9AEB-54F3F56503B6}" type="presOf" srcId="{A820F31E-84CE-4A56-8A26-F734365CBA6E}" destId="{DDB12A2F-3667-4607-AB2D-AAE2FF2A4243}" srcOrd="0" destOrd="0" presId="urn:microsoft.com/office/officeart/2024/3/layout/hArchList1"/>
    <dgm:cxn modelId="{4A5E3FB9-C0DB-4333-B0B9-B2A5F4C8A76E}" srcId="{34B3939A-E11B-4116-976D-6866CAE0B613}" destId="{8C326EA1-A2FD-4C99-976D-F038DDB2BCE4}" srcOrd="1" destOrd="0" parTransId="{CB5731FB-C745-43CF-93E3-024511108229}" sibTransId="{FF4C519B-9A57-48A9-B28D-0ED3A0503F8E}"/>
    <dgm:cxn modelId="{3290C6C1-FB4E-466E-A614-390C69652F54}" type="presOf" srcId="{FF4C519B-9A57-48A9-B28D-0ED3A0503F8E}" destId="{D1EB8118-0B6F-423D-937B-FD6063B93C0F}" srcOrd="0" destOrd="0" presId="urn:microsoft.com/office/officeart/2024/3/layout/hArchList1"/>
    <dgm:cxn modelId="{C3E868CD-1039-4C9D-A41A-02FD126AEC3A}" srcId="{31FD055E-3210-4C7D-A931-3C5A8097772C}" destId="{BBEAA77A-E16D-4BE4-BBBC-46DA9D700099}" srcOrd="0" destOrd="0" parTransId="{A33CC0F8-254B-4CB6-8F08-490DEF11B32C}" sibTransId="{57C610CD-24B6-4744-A968-F202A0F3CCD2}"/>
    <dgm:cxn modelId="{8C3041D3-0354-40BD-B839-49DAE726CBAC}" type="presOf" srcId="{BBEAA77A-E16D-4BE4-BBBC-46DA9D700099}" destId="{E15548F3-58FF-4EEC-A8F0-EFEB65F6DC1C}" srcOrd="0" destOrd="0" presId="urn:microsoft.com/office/officeart/2024/3/layout/hArchList1"/>
    <dgm:cxn modelId="{2E918507-AE04-409D-9571-D4FBAA1B7F14}" type="presParOf" srcId="{3C149751-8F0B-4B97-AF1A-D71D87186A5E}" destId="{C9B53BE3-0930-4078-8839-4F92F4331A4A}" srcOrd="0" destOrd="0" presId="urn:microsoft.com/office/officeart/2024/3/layout/hArchList1"/>
    <dgm:cxn modelId="{784F746A-6696-4158-A9AF-6702930F85E8}" type="presParOf" srcId="{C9B53BE3-0930-4078-8839-4F92F4331A4A}" destId="{EAA96415-292C-485C-B6E3-36B330B51815}" srcOrd="0" destOrd="0" presId="urn:microsoft.com/office/officeart/2024/3/layout/hArchList1"/>
    <dgm:cxn modelId="{D121D8AD-78B8-4141-9F21-D5154B83BAE1}" type="presParOf" srcId="{C9B53BE3-0930-4078-8839-4F92F4331A4A}" destId="{0F5A7248-A3A8-48C8-B2BB-89DA99EC0F2F}" srcOrd="1" destOrd="0" presId="urn:microsoft.com/office/officeart/2024/3/layout/hArchList1"/>
    <dgm:cxn modelId="{65F87F71-50E8-48A7-A76D-4AD477B7E61E}" type="presParOf" srcId="{3C149751-8F0B-4B97-AF1A-D71D87186A5E}" destId="{A67532C9-9BE7-4BBA-89C6-1A6548577A40}" srcOrd="1" destOrd="0" presId="urn:microsoft.com/office/officeart/2024/3/layout/hArchList1"/>
    <dgm:cxn modelId="{E7B0005B-6E62-4BF0-BFAA-B3901F9D0DF7}" type="presParOf" srcId="{3C149751-8F0B-4B97-AF1A-D71D87186A5E}" destId="{CBD7710B-2D53-4272-8E7C-B4F675DCE93F}" srcOrd="2" destOrd="0" presId="urn:microsoft.com/office/officeart/2024/3/layout/hArchList1"/>
    <dgm:cxn modelId="{8A8A6599-1702-417F-8787-35B2D76F9D41}" type="presParOf" srcId="{CBD7710B-2D53-4272-8E7C-B4F675DCE93F}" destId="{D6AB0A30-8AB1-42C4-B1A4-692F8A49FA06}" srcOrd="0" destOrd="0" presId="urn:microsoft.com/office/officeart/2024/3/layout/hArchList1"/>
    <dgm:cxn modelId="{46A50B31-4983-4FC2-9552-A1A153267EA5}" type="presParOf" srcId="{CBD7710B-2D53-4272-8E7C-B4F675DCE93F}" destId="{63178B4F-FE9C-448C-98C7-F871812ECB7F}" srcOrd="1" destOrd="0" presId="urn:microsoft.com/office/officeart/2024/3/layout/hArchList1"/>
    <dgm:cxn modelId="{DD06908C-936A-4B53-817A-D20E799EA6EB}" type="presParOf" srcId="{3C149751-8F0B-4B97-AF1A-D71D87186A5E}" destId="{D1EB8118-0B6F-423D-937B-FD6063B93C0F}" srcOrd="3" destOrd="0" presId="urn:microsoft.com/office/officeart/2024/3/layout/hArchList1"/>
    <dgm:cxn modelId="{494CDE2B-AF21-4D75-A746-CBBA18A84031}" type="presParOf" srcId="{3C149751-8F0B-4B97-AF1A-D71D87186A5E}" destId="{A0FB6DA1-0A56-4B37-BACA-972A54019F5B}" srcOrd="4" destOrd="0" presId="urn:microsoft.com/office/officeart/2024/3/layout/hArchList1"/>
    <dgm:cxn modelId="{7FD20B78-76B2-4BE9-BED3-03DAD314FFE6}" type="presParOf" srcId="{A0FB6DA1-0A56-4B37-BACA-972A54019F5B}" destId="{DDB12A2F-3667-4607-AB2D-AAE2FF2A4243}" srcOrd="0" destOrd="0" presId="urn:microsoft.com/office/officeart/2024/3/layout/hArchList1"/>
    <dgm:cxn modelId="{F6DE32E8-83B1-43BB-81C0-BBDEBADAD13B}" type="presParOf" srcId="{A0FB6DA1-0A56-4B37-BACA-972A54019F5B}" destId="{3F9BE966-D79D-4A29-88AA-66D24103DC52}" srcOrd="1" destOrd="0" presId="urn:microsoft.com/office/officeart/2024/3/layout/hArchList1"/>
    <dgm:cxn modelId="{D8903C17-8B79-40C8-B021-1BC3D4C61BF0}" type="presParOf" srcId="{3C149751-8F0B-4B97-AF1A-D71D87186A5E}" destId="{3A7BD35B-DBEC-4145-A5BF-A51E4B995AF3}" srcOrd="5" destOrd="0" presId="urn:microsoft.com/office/officeart/2024/3/layout/hArchList1"/>
    <dgm:cxn modelId="{E6D6BF07-A344-47C2-8F1A-3E212E6FDA97}" type="presParOf" srcId="{3C149751-8F0B-4B97-AF1A-D71D87186A5E}" destId="{D1549AF6-9746-4123-B737-CA30126502D9}" srcOrd="6" destOrd="0" presId="urn:microsoft.com/office/officeart/2024/3/layout/hArchList1"/>
    <dgm:cxn modelId="{5C9B523F-B243-420D-AD41-8175B29228E6}" type="presParOf" srcId="{D1549AF6-9746-4123-B737-CA30126502D9}" destId="{4CB82E35-CE6F-42B5-B2EB-21A476C5F031}" srcOrd="0" destOrd="0" presId="urn:microsoft.com/office/officeart/2024/3/layout/hArchList1"/>
    <dgm:cxn modelId="{2DF8467E-5E5F-460F-922A-8D33F023046F}" type="presParOf" srcId="{D1549AF6-9746-4123-B737-CA30126502D9}" destId="{E15548F3-58FF-4EEC-A8F0-EFEB65F6DC1C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FF102-921C-46F7-BAC5-21F813F0E588}">
      <dsp:nvSpPr>
        <dsp:cNvPr id="0" name=""/>
        <dsp:cNvSpPr/>
      </dsp:nvSpPr>
      <dsp:spPr>
        <a:xfrm>
          <a:off x="0" y="0"/>
          <a:ext cx="1680960" cy="168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8394B7-EF54-4D35-B371-04C75E9648F9}">
      <dsp:nvSpPr>
        <dsp:cNvPr id="0" name=""/>
        <dsp:cNvSpPr/>
      </dsp:nvSpPr>
      <dsp:spPr>
        <a:xfrm>
          <a:off x="1860960" y="0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Reduced Maintenance Effort</a:t>
          </a:r>
        </a:p>
      </dsp:txBody>
      <dsp:txXfrm>
        <a:off x="1860960" y="0"/>
        <a:ext cx="5170775" cy="346241"/>
      </dsp:txXfrm>
    </dsp:sp>
    <dsp:sp modelId="{0F41315E-AD7A-4C99-99EF-C668937EB983}">
      <dsp:nvSpPr>
        <dsp:cNvPr id="0" name=""/>
        <dsp:cNvSpPr/>
      </dsp:nvSpPr>
      <dsp:spPr>
        <a:xfrm>
          <a:off x="1860960" y="346241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single codebase simplifies updates and bug fixes, lowering the time and resources needed for maintenance.</a:t>
          </a:r>
        </a:p>
      </dsp:txBody>
      <dsp:txXfrm>
        <a:off x="1860960" y="346241"/>
        <a:ext cx="5170775" cy="1334718"/>
      </dsp:txXfrm>
    </dsp:sp>
    <dsp:sp modelId="{A4A6D7D1-E439-44DE-A1AE-3BFB29288062}">
      <dsp:nvSpPr>
        <dsp:cNvPr id="0" name=""/>
        <dsp:cNvSpPr/>
      </dsp:nvSpPr>
      <dsp:spPr>
        <a:xfrm>
          <a:off x="0" y="1815436"/>
          <a:ext cx="1680960" cy="16809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990F42-55E0-4C32-8FD1-A6E2EDE96A68}">
      <dsp:nvSpPr>
        <dsp:cNvPr id="0" name=""/>
        <dsp:cNvSpPr/>
      </dsp:nvSpPr>
      <dsp:spPr>
        <a:xfrm>
          <a:off x="1860960" y="1815436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Faster Development</a:t>
          </a:r>
        </a:p>
      </dsp:txBody>
      <dsp:txXfrm>
        <a:off x="1860960" y="1815436"/>
        <a:ext cx="5170775" cy="346241"/>
      </dsp:txXfrm>
    </dsp:sp>
    <dsp:sp modelId="{5CEF150B-8A54-46E7-8B03-5C0360449A04}">
      <dsp:nvSpPr>
        <dsp:cNvPr id="0" name=""/>
        <dsp:cNvSpPr/>
      </dsp:nvSpPr>
      <dsp:spPr>
        <a:xfrm>
          <a:off x="1860960" y="2161678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Developers can build and deploy features faster by writing code once for all platforms.</a:t>
          </a:r>
        </a:p>
      </dsp:txBody>
      <dsp:txXfrm>
        <a:off x="1860960" y="2161678"/>
        <a:ext cx="5170775" cy="1334718"/>
      </dsp:txXfrm>
    </dsp:sp>
    <dsp:sp modelId="{6602D02B-C97A-4755-8CF9-78F451091DAB}">
      <dsp:nvSpPr>
        <dsp:cNvPr id="0" name=""/>
        <dsp:cNvSpPr/>
      </dsp:nvSpPr>
      <dsp:spPr>
        <a:xfrm>
          <a:off x="0" y="3630873"/>
          <a:ext cx="1680960" cy="168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30E6A-7064-4904-8027-DDD49E0CC247}">
      <dsp:nvSpPr>
        <dsp:cNvPr id="0" name=""/>
        <dsp:cNvSpPr/>
      </dsp:nvSpPr>
      <dsp:spPr>
        <a:xfrm>
          <a:off x="1860960" y="3630873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Consistent User Experience</a:t>
          </a:r>
        </a:p>
      </dsp:txBody>
      <dsp:txXfrm>
        <a:off x="1860960" y="3630873"/>
        <a:ext cx="5170775" cy="346241"/>
      </dsp:txXfrm>
    </dsp:sp>
    <dsp:sp modelId="{3CDEDE18-3B29-45AD-B93B-EC156DFD5A68}">
      <dsp:nvSpPr>
        <dsp:cNvPr id="0" name=""/>
        <dsp:cNvSpPr/>
      </dsp:nvSpPr>
      <dsp:spPr>
        <a:xfrm>
          <a:off x="1860960" y="3977114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Using a unified codebase ensures users enjoy the same experience across devices and operating systems.</a:t>
          </a:r>
        </a:p>
      </dsp:txBody>
      <dsp:txXfrm>
        <a:off x="1860960" y="3977114"/>
        <a:ext cx="5170775" cy="1334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96415-292C-485C-B6E3-36B330B51815}">
      <dsp:nvSpPr>
        <dsp:cNvPr id="0" name=""/>
        <dsp:cNvSpPr/>
      </dsp:nvSpPr>
      <dsp:spPr>
        <a:xfrm>
          <a:off x="0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Comprehensive Overview</a:t>
          </a:r>
        </a:p>
      </dsp:txBody>
      <dsp:txXfrm>
        <a:off x="0" y="0"/>
        <a:ext cx="2592824" cy="604981"/>
      </dsp:txXfrm>
    </dsp:sp>
    <dsp:sp modelId="{0F5A7248-A3A8-48C8-B2BB-89DA99EC0F2F}">
      <dsp:nvSpPr>
        <dsp:cNvPr id="0" name=""/>
        <dsp:cNvSpPr/>
      </dsp:nvSpPr>
      <dsp:spPr>
        <a:xfrm>
          <a:off x="0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Reviewed essential elements of building cross-platform apps with .NET MAUI and the Community Toolkit.</a:t>
          </a:r>
        </a:p>
      </dsp:txBody>
      <dsp:txXfrm>
        <a:off x="0" y="604981"/>
        <a:ext cx="2592824" cy="1863898"/>
      </dsp:txXfrm>
    </dsp:sp>
    <dsp:sp modelId="{D6AB0A30-8AB1-42C4-B1A4-692F8A49FA06}">
      <dsp:nvSpPr>
        <dsp:cNvPr id="0" name=""/>
        <dsp:cNvSpPr/>
      </dsp:nvSpPr>
      <dsp:spPr>
        <a:xfrm>
          <a:off x="2852106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Setup and Architecture</a:t>
          </a:r>
        </a:p>
      </dsp:txBody>
      <dsp:txXfrm>
        <a:off x="2852106" y="0"/>
        <a:ext cx="2592824" cy="604981"/>
      </dsp:txXfrm>
    </dsp:sp>
    <dsp:sp modelId="{63178B4F-FE9C-448C-98C7-F871812ECB7F}">
      <dsp:nvSpPr>
        <dsp:cNvPr id="0" name=""/>
        <dsp:cNvSpPr/>
      </dsp:nvSpPr>
      <dsp:spPr>
        <a:xfrm>
          <a:off x="2852106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Discussed the setup process and architecture design for effective multi-platform app development.</a:t>
          </a:r>
        </a:p>
      </dsp:txBody>
      <dsp:txXfrm>
        <a:off x="2852106" y="604981"/>
        <a:ext cx="2592824" cy="1863898"/>
      </dsp:txXfrm>
    </dsp:sp>
    <dsp:sp modelId="{DDB12A2F-3667-4607-AB2D-AAE2FF2A4243}">
      <dsp:nvSpPr>
        <dsp:cNvPr id="0" name=""/>
        <dsp:cNvSpPr/>
      </dsp:nvSpPr>
      <dsp:spPr>
        <a:xfrm>
          <a:off x="5704212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Styling and Integration</a:t>
          </a:r>
        </a:p>
      </dsp:txBody>
      <dsp:txXfrm>
        <a:off x="5704212" y="0"/>
        <a:ext cx="2592824" cy="604981"/>
      </dsp:txXfrm>
    </dsp:sp>
    <dsp:sp modelId="{3F9BE966-D79D-4A29-88AA-66D24103DC52}">
      <dsp:nvSpPr>
        <dsp:cNvPr id="0" name=""/>
        <dsp:cNvSpPr/>
      </dsp:nvSpPr>
      <dsp:spPr>
        <a:xfrm>
          <a:off x="5704212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Covered styling techniques and platform integration to build consistent user experiences.</a:t>
          </a:r>
        </a:p>
      </dsp:txBody>
      <dsp:txXfrm>
        <a:off x="5704212" y="604981"/>
        <a:ext cx="2592824" cy="1863898"/>
      </dsp:txXfrm>
    </dsp:sp>
    <dsp:sp modelId="{4CB82E35-CE6F-42B5-B2EB-21A476C5F031}">
      <dsp:nvSpPr>
        <dsp:cNvPr id="0" name=""/>
        <dsp:cNvSpPr/>
      </dsp:nvSpPr>
      <dsp:spPr>
        <a:xfrm>
          <a:off x="8556319" y="0"/>
          <a:ext cx="2592824" cy="604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Encouragement to Build</a:t>
          </a:r>
        </a:p>
      </dsp:txBody>
      <dsp:txXfrm>
        <a:off x="8556319" y="0"/>
        <a:ext cx="2592824" cy="604981"/>
      </dsp:txXfrm>
    </dsp:sp>
    <dsp:sp modelId="{E15548F3-58FF-4EEC-A8F0-EFEB65F6DC1C}">
      <dsp:nvSpPr>
        <dsp:cNvPr id="0" name=""/>
        <dsp:cNvSpPr/>
      </dsp:nvSpPr>
      <dsp:spPr>
        <a:xfrm>
          <a:off x="8556319" y="604981"/>
          <a:ext cx="2592824" cy="1863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Encouraged attendees to start creating their own multi-platform applications today.</a:t>
          </a:r>
        </a:p>
      </dsp:txBody>
      <dsp:txXfrm>
        <a:off x="8556319" y="604981"/>
        <a:ext cx="2592824" cy="1863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B3677-EE8F-4CE3-98CF-8289480EBEB1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D2C6-9D1B-48FF-9963-6BB1F8F4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5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AI-generated content may be incorrect.
---
Welcome to this presentation on building multi-platform applications using .NET MAUI and the MAUI Community Toolkit. This session is designed to empower .NET developers with the knowledge and tools to create efficient cross-platform apps.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6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improves upon Xamarin.Forms with better architecture, enhanced performance, and streamlined project structure, offering a more modern development experience.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the integrated development environments and tools available on Windows and macOS to build, debug, and deploy .NET MAUI applications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1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Visual Studio on Windows and macOS are primary IDEs, complemented by VS Code and command-line tools that support .NET MAUI development workflows.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36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leverage debugging tools, simulators, and emulators to test applications on different platforms directly from your development environment.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26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Utilize features like hot reload, templates, and extensions to speed up development and maintain high code quality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covers setting up your environment and creating user interfaces using XAML and C# to build apps rapidly, even when using VS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5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Configure your machine with necessary SDKs, IDEs, and tools to start building .NET MAUI apps, including installation of Visual Studio or VS Code extensions.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1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Understand how to design responsive and maintainable UIs using XAML markup and C# code-behind for flexibility and control.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35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Discover best practices for leveraging VS Code features like IntelliSense, debugging, and extensions to streamline your development process.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34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the powerful controls, extensions, and behaviors provided by the Community Toolkit to accelerate development and enhance app capabilities.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We will cover an introduction to .NET MAUI, development tools, rapid app building techniques, enhancing apps with the MAUI Community Toolkit, architectural patterns like MVVM, styling options, platform-specific features, and conclude with a Q&amp;A session.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41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toolkit offers reusable components that simplify UI development, add new functionality, and improve app responsiveness.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0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See real-world use cases demonstrating how the toolkit’s features can be integrated to solve common development challenges.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97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incorporate toolkit extensions into your projects to boost productivity and maintain cleaner code.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03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Understand the Model-View-ViewModel architectural pattern and how the MVVM Toolkit supports scalable and maintainable app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06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MVVM separates UI from business logic, enabling better code organization and easier testing in .NET MAUI applications.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5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MVVM Toolkit provides base classes and helpers that minimize repetitive code and streamline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79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Implement design principles such as data binding, command patterns, and dependency injection to build robust, scalable apps.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01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an alternative approach to UI development using pure C# markup, offering advantages in flexibility and dynamic UI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89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C# markup allows developers to create and modify UI elements programmatically, which can improve code reuse and reduce context switching.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84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techniques to build user interfaces dynamically at runtime fully in C#, enhancing adaptability for complex scenarios.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introduce myself, sharing my professional background with .NET development, experience in cross-platform app creation, and notable projects along with community involvement that enrich my expertise.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36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Review practical examples where C# markup shines, such as dynamic layouts and scenarios where UI needs to be generated based on data.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4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Discover how to leverage CSS for styling your apps, enabling reuse of existing web styles and ensuring consistent design across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40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include CSS files in your MAUI project and apply styles to controls to separate design from logic effectively.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1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Use your existing knowledge and assets from web development to style your MAUI apps, saving time and maintaining brand consistency.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13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Apply best practices to ensure your app looks and feels cohesive on different devices by leveraging CSS and shared stylesheets.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06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Learn how .NET MAUI abstracts device features, allowing you to access platform capabilities without writing separate platform-specific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67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provides APIs that unify access to features like sensors, cameras, and notifications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9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Write shared code that calls platform features directly through MAUI abstractions, simplifying development and maintenance.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26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See practical scenarios where platform-specific capabilities are leveraged, such as geolocation, accelerometer, and file system access.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538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your opportunity to ask questions related to .NET MAUI development, share feedback, and get additional resources to continue your learning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4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 have extensive experience working with the .NET ecosystem, developing applications across various domains, and staying current with the latest advancements in .NET technologies.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8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Feel free to ask about any topics covered or other challenges you face in building cross-platform apps with .NET MAUI.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76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Receive links to documentation, tutorials, community groups, and sample projects to deepen your understanding and skills.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75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Let's stay connected through social media and community events for ongoing support and knowledge sharing in .NET MAUI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6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covered key aspects of building cross-platform apps with .NET MAUI and the Community Toolkit, from setup and architecture to styling and platform integration. Thank you for joining, and I encourage you to start building your own multi-platform applications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1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My work includes building cross-platform apps using Xamarin and .NET MAUI, giving me practical insights into the challenges and solutions in multi-platform software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03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 have contributed to open-source projects, participated in developer communities, and delivered talks or workshops to help others succeed in .NET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section introduces .NET MAUI, the platforms it supports, and why using a single codebase simplifies development for iOS, Android, macOS, and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3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stands for Multi-platform App UI, enabling developers to build apps across major desktop and mobile platforms with one framework and codebase.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95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unified codebase reduces maintenance effort, speeds up development, and allows code reuse, making it easier to deliver consistent experiences across devices.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1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5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8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7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0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C563A-5AAD-BA04-B8AD-005BFFF0B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107790" cy="34315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/>
              <a:t>Create Multi-Platform Apps With .NET MAUI and the MAUI Community Toolkit: Empowering .NET Developers for Cross-Platform Success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05BAB-4A55-D076-AF01-04980B505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7102130" cy="1397141"/>
          </a:xfrm>
        </p:spPr>
        <p:txBody>
          <a:bodyPr anchor="b">
            <a:normAutofit/>
          </a:bodyPr>
          <a:lstStyle/>
          <a:p>
            <a:r>
              <a:rPr lang="en-US"/>
              <a:t>Tools and techniques for efficient cross-platform 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10779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011C4F-7FF0-7357-C559-B7679DC27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810195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3C4A5-F3FB-55DB-61F7-22F9C371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Differences From Xamarin and Other Frameworks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8263-5A8E-DE61-0407-034AB1FA355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Architecture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.NET MAUI features a better architecture than Xamarin.Forms for more maintainable and scalable apps.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Enhanced Performance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.NET MAUI offers enhanced performance, enabling faster and more efficient app execution compared to Xamarin.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Streamlined Project Structure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.NET MAUI simplifies project structure, making it easier for developers to manage and build applications.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805F0DC-2327-40B4-8DB1-BDD9FC96D6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3781" r="16951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8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D5237-E28D-F56F-36E7-FD1C0AFEB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Development Tools for Windows and macOS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109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9B3C7-049C-FADD-7E88-0303821A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Available IDEs and Tools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C2DE838-6C1B-46D8-B400-75CE6EFD45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581" r="3852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97F99-96E5-1EED-C9F5-605073E39EA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Primary IDEs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Visual Studio on Windows and macOS serves as the main integrated development environments for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Supporting Tools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VS Code and command-line tools complement the primary IDEs by supporting flexible and lightweight development workflows.</a:t>
            </a:r>
          </a:p>
        </p:txBody>
      </p:sp>
    </p:spTree>
    <p:extLst>
      <p:ext uri="{BB962C8B-B14F-4D97-AF65-F5344CB8AC3E}">
        <p14:creationId xmlns:p14="http://schemas.microsoft.com/office/powerpoint/2010/main" val="429319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5E28C-CB83-1D0A-FBDE-316B17DB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Debugging and Building Across Platforms</a:t>
            </a:r>
          </a:p>
        </p:txBody>
      </p:sp>
      <p:pic>
        <p:nvPicPr>
          <p:cNvPr id="5" name="Content Placeholder 4" descr="He works in a home office and is illuminated by the computer screens">
            <a:extLst>
              <a:ext uri="{FF2B5EF4-FFF2-40B4-BE49-F238E27FC236}">
                <a16:creationId xmlns:a16="http://schemas.microsoft.com/office/drawing/2014/main" id="{98FE79E0-A422-4867-93A2-1E9B432B28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4488" r="7240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9A572-4665-9DDF-7AF3-F0EB8D8B7A3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Debugging Tools Usage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debugging tools to identify and fix issues effectively during development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Simulators and Emulators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Simulators and emulators replicate different platforms, enabling real-time testing without physical devices.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Cross-Platform Testing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Test applications seamlessly across multiple platforms from a single development environment to ensure compatibility.</a:t>
            </a:r>
          </a:p>
        </p:txBody>
      </p:sp>
    </p:spTree>
    <p:extLst>
      <p:ext uri="{BB962C8B-B14F-4D97-AF65-F5344CB8AC3E}">
        <p14:creationId xmlns:p14="http://schemas.microsoft.com/office/powerpoint/2010/main" val="1880326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998B-9D9F-B326-5BC5-37E15343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 for Maximizing Productivity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3C6EF-31C3-2CAE-466C-7F584CF13E4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Hot Reload Feature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Hot reload enables instant code changes, speeding up development and reducing testing time.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Use of Templates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Templates provide reusable structures, enhancing consistency and saving time during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Extensions for Quality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add functionality and help maintain high code quality across different platforms.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849AAA81-41F9-4C76-AE48-98F1B4FEFF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173" r="3056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3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66D0C-74B0-4F68-528C-7E15C06A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Rapid App Building With XAML, C#, and VS Code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11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CAB65-A7BD-3B3E-CD56-EB0B841A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up Your Development Environment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B3612-27B8-1957-1F8A-56E705AEFB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Essential SDK Installation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Install required software development kits to enable .NET MAUI app development on your machine.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Integrated Development Environments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Set up IDEs like Visual Studio or VS Code with relevant extensions for efficient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Tool Configuration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Configure development tools and extensions to streamline building and testing .NET MAUI applications.</a:t>
            </a:r>
          </a:p>
        </p:txBody>
      </p:sp>
      <p:pic>
        <p:nvPicPr>
          <p:cNvPr id="5" name="Content Placeholder 4" descr="Desk of electronics repairman">
            <a:extLst>
              <a:ext uri="{FF2B5EF4-FFF2-40B4-BE49-F238E27FC236}">
                <a16:creationId xmlns:a16="http://schemas.microsoft.com/office/drawing/2014/main" id="{8D0703C1-CB71-4AD9-98E9-ADA7AA1CB0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956" r="2744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2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6AFF6-65F6-7910-7EFA-B92AAB0E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User Interfaces with XAML and C#</a:t>
            </a:r>
          </a:p>
        </p:txBody>
      </p:sp>
      <p:pic>
        <p:nvPicPr>
          <p:cNvPr id="5" name="Content Placeholder 4" descr="digital letters ebook alphabet reading file on screen">
            <a:extLst>
              <a:ext uri="{FF2B5EF4-FFF2-40B4-BE49-F238E27FC236}">
                <a16:creationId xmlns:a16="http://schemas.microsoft.com/office/drawing/2014/main" id="{79A2F188-3EA3-40E9-900C-E7AC1B9657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758" r="51562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C60F1-CC12-134A-5B5B-CBA53C022F8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XAML for UI Design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XAML markup enables clear and declarative UI design for building flexible user interfaces.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C# Code-Behind Control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C# code-behind provides programmatic control to manage UI behavior and responsiveness dynamically.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Responsive and Maintainable UI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Combining XAML and C# results in responsive, flexible, and maintainable user interfaces.</a:t>
            </a:r>
          </a:p>
        </p:txBody>
      </p:sp>
    </p:spTree>
    <p:extLst>
      <p:ext uri="{BB962C8B-B14F-4D97-AF65-F5344CB8AC3E}">
        <p14:creationId xmlns:p14="http://schemas.microsoft.com/office/powerpoint/2010/main" val="1132988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A793C-91E0-FF8D-A8F6-EC472333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 for Efficient Development Workflows in VS 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A4D9A-7BB1-79EC-8647-1732ED9CBED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Utilize IntelliSense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Leverage IntelliSense for code completion and real-time suggestions to speed up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Use Debugging Tools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Integrate debugging features in VS Code to quickly identify and fix issues during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Install Useful Extensions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Enhance development by adding extensions that support languages, themes, and productivity tools.</a:t>
            </a:r>
          </a:p>
        </p:txBody>
      </p:sp>
      <p:pic>
        <p:nvPicPr>
          <p:cNvPr id="5" name="Content Placeholder 4" descr="Computer script on a screen">
            <a:extLst>
              <a:ext uri="{FF2B5EF4-FFF2-40B4-BE49-F238E27FC236}">
                <a16:creationId xmlns:a16="http://schemas.microsoft.com/office/drawing/2014/main" id="{C8FF38C5-FFF9-405F-AC2A-ED5F0D7E9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213" r="47189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785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69059-7FC5-500C-DFDB-D86A3025E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Enhancing Apps With the .NET MAUI Community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37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8D9E5-2EF4-B330-59D8-39F3DEB0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Presentation Agenda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4870AA41-6545-4871-9564-9A01DD09FF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232" r="29088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3A94E-AA8F-D1DD-66FE-A885DA4858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About Me: Speaker Introduction</a:t>
            </a:r>
          </a:p>
          <a:p>
            <a:pPr>
              <a:lnSpc>
                <a:spcPct val="100000"/>
              </a:lnSpc>
            </a:pPr>
            <a:r>
              <a:rPr lang="en-US" sz="1500"/>
              <a:t>Introduction to .NET MAUI and Cross-Platform App Development</a:t>
            </a:r>
          </a:p>
          <a:p>
            <a:pPr>
              <a:lnSpc>
                <a:spcPct val="100000"/>
              </a:lnSpc>
            </a:pPr>
            <a:r>
              <a:rPr lang="en-US" sz="1500"/>
              <a:t>Development Tools for Windows and macOS</a:t>
            </a:r>
          </a:p>
          <a:p>
            <a:pPr>
              <a:lnSpc>
                <a:spcPct val="100000"/>
              </a:lnSpc>
            </a:pPr>
            <a:r>
              <a:rPr lang="en-US" sz="1500"/>
              <a:t>Rapid App Building With XAML, C#, and VS Code</a:t>
            </a:r>
          </a:p>
          <a:p>
            <a:pPr>
              <a:lnSpc>
                <a:spcPct val="100000"/>
              </a:lnSpc>
            </a:pPr>
            <a:r>
              <a:rPr lang="en-US" sz="1500"/>
              <a:t>Enhancing Apps With the .NET MAUI Community Toolkit</a:t>
            </a:r>
          </a:p>
          <a:p>
            <a:pPr>
              <a:lnSpc>
                <a:spcPct val="100000"/>
              </a:lnSpc>
            </a:pPr>
            <a:r>
              <a:rPr lang="en-US" sz="1500"/>
              <a:t>Simplifying Architecture With the MVVM Pattern and MVVM Toolkit</a:t>
            </a:r>
          </a:p>
          <a:p>
            <a:pPr>
              <a:lnSpc>
                <a:spcPct val="100000"/>
              </a:lnSpc>
            </a:pPr>
            <a:r>
              <a:rPr lang="en-US" sz="1500"/>
              <a:t>Building MAUI Apps With C# Markup: No XAML Required</a:t>
            </a:r>
          </a:p>
          <a:p>
            <a:pPr>
              <a:lnSpc>
                <a:spcPct val="100000"/>
              </a:lnSpc>
            </a:pPr>
            <a:r>
              <a:rPr lang="en-US" sz="1500"/>
              <a:t>Styling Apps With CSS and Web Style Reuse in .NET MAUI</a:t>
            </a:r>
          </a:p>
          <a:p>
            <a:pPr>
              <a:lnSpc>
                <a:spcPct val="100000"/>
              </a:lnSpc>
            </a:pPr>
            <a:r>
              <a:rPr lang="en-US" sz="1500"/>
              <a:t>Accessing Platform-Specific Features With .NET MAUI</a:t>
            </a:r>
          </a:p>
          <a:p>
            <a:pPr>
              <a:lnSpc>
                <a:spcPct val="100000"/>
              </a:lnSpc>
            </a:pPr>
            <a:r>
              <a:rPr lang="en-US" sz="1500"/>
              <a:t>Q&amp;A: Your .NET MAUI App Development Questions Answered</a:t>
            </a:r>
          </a:p>
        </p:txBody>
      </p:sp>
    </p:spTree>
    <p:extLst>
      <p:ext uri="{BB962C8B-B14F-4D97-AF65-F5344CB8AC3E}">
        <p14:creationId xmlns:p14="http://schemas.microsoft.com/office/powerpoint/2010/main" val="2898442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FF155-0CEC-5F9A-C891-D87F5F03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Controls, Extensions, and Behaviors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F3B4E-4030-A914-FC30-A10EFAB361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Reusable UI Components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Toolkit provides reusable components that speed up UI development and maintain consistency.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Functionality Enhancements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add new features that extend the capabilities of existing UI elements.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Responsiveness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Behaviors improve app responsiveness by managing user interactions smoothly.</a:t>
            </a:r>
          </a:p>
        </p:txBody>
      </p:sp>
      <p:pic>
        <p:nvPicPr>
          <p:cNvPr id="5" name="Content Placeholder 4" descr="&quot;Subject: Sunrise in Poipu Beach of Kauai, Hawaii. A popular tourist destination in the south side of Kauai Island.Location: Poipu Beach, Kauai, Hawaii, USA.&quot;">
            <a:extLst>
              <a:ext uri="{FF2B5EF4-FFF2-40B4-BE49-F238E27FC236}">
                <a16:creationId xmlns:a16="http://schemas.microsoft.com/office/drawing/2014/main" id="{A174F8B6-FEBA-451B-9BAE-242EFF80D0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5226" r="1817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44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7795F-D9A7-DCCC-391A-1F6BCDAFC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Examples of Toolkit Features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42FB6-A3C2-A27C-E7F9-0B2D5019368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Real-World Use Cases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Showcases practical scenarios where toolkit features address typical development problems effectively.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Feature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Highlights how multiple toolkit features combine seamlessly to provide comprehensive solutions.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Solving Challenges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Demonstrates the toolkit’s role in overcoming common obstacles in software development workflows.</a:t>
            </a:r>
          </a:p>
        </p:txBody>
      </p:sp>
      <p:pic>
        <p:nvPicPr>
          <p:cNvPr id="5" name="Content Placeholder 4" descr="People at the meeting desk">
            <a:extLst>
              <a:ext uri="{FF2B5EF4-FFF2-40B4-BE49-F238E27FC236}">
                <a16:creationId xmlns:a16="http://schemas.microsoft.com/office/drawing/2014/main" id="{0C7C5B5D-DAEE-466F-B9EA-F50C5BE718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6138" r="34594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53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6877A-E3C2-B111-40C7-3544D122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Integrating Extensions for Productive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74C4A-4653-4AE6-3BA0-7902B7F131F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Toolkit Extensions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enhance development environments by adding useful features and functionalities.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Boost Productivity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Integrating extensions streamlines workflows and accelerates coding efficiency.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Maintain Cleaner Code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Extensions help enforce coding standards and reduce errors for cleaner, maintainable code.</a:t>
            </a:r>
          </a:p>
        </p:txBody>
      </p:sp>
      <p:pic>
        <p:nvPicPr>
          <p:cNvPr id="5" name="Content Placeholder 4" descr="Woman using a laptop">
            <a:extLst>
              <a:ext uri="{FF2B5EF4-FFF2-40B4-BE49-F238E27FC236}">
                <a16:creationId xmlns:a16="http://schemas.microsoft.com/office/drawing/2014/main" id="{C2F9219C-19A3-42C7-AA0D-468B99D81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1002" r="2240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D7FC-3A9C-B811-7DA1-B5EFB796C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Simplifying Architecture With the MVVM Pattern and MVVM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590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B1A9C-02B3-D4D5-BBB9-7A53ED6F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MVVM in .NET MAUI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B030B-F940-4B81-FAFA-D6D5D5D0D6B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Separation of Concerns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MVVM clearly separates user interface from business logic for cleaner and modular code design.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Code Organization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MVVM enhances code maintainability and organization in .NET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Easier Testing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MVVM facilitates unit testing by isolating business logic from UI elements.</a:t>
            </a:r>
          </a:p>
        </p:txBody>
      </p:sp>
      <p:pic>
        <p:nvPicPr>
          <p:cNvPr id="5" name="Content Placeholder 4" descr="Female drawing flow chart">
            <a:extLst>
              <a:ext uri="{FF2B5EF4-FFF2-40B4-BE49-F238E27FC236}">
                <a16:creationId xmlns:a16="http://schemas.microsoft.com/office/drawing/2014/main" id="{CCC5D388-CC83-41F4-ADCB-54EB03131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455" r="28819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6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D9D22-A1A0-0D6F-031D-CA8ACF38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Leveraging the MVVM Toolkit to Reduce Boilerplate</a:t>
            </a:r>
          </a:p>
        </p:txBody>
      </p:sp>
      <p:pic>
        <p:nvPicPr>
          <p:cNvPr id="5" name="Content Placeholder 4" descr="Laptop, smart phone and computer service on digital background">
            <a:extLst>
              <a:ext uri="{FF2B5EF4-FFF2-40B4-BE49-F238E27FC236}">
                <a16:creationId xmlns:a16="http://schemas.microsoft.com/office/drawing/2014/main" id="{579D0BE1-5818-43DF-8A63-7DB63332DA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2411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52780-4152-7969-4447-8671BFC5185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Minimizing Repetitive Code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The MVVM Toolkit offers base classes designed to reduce repetitive coding tasks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Streamlining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Helpers in the MVVM Toolkit streamline the development process, enhancing productivity and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304799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E46D6-5400-571E-10F3-CEA2872C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Practices for Scalable Cross-Platform Apps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CB92B-7261-ACA8-D72E-07B65FA9166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Data Binding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data binding to synchronize UI and data models efficiently, enhancing app responsiveness and maintainability.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Command Patterns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Apply command patterns to encapsulate requests as objects, facilitating flexible and reusable code.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Dependency Injection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dependency injection to manage component dependencies, promoting modular and testable code architecture.</a:t>
            </a:r>
          </a:p>
        </p:txBody>
      </p:sp>
      <p:pic>
        <p:nvPicPr>
          <p:cNvPr id="5" name="Content Placeholder 4" descr="Global communication and collaboration intricately involving electronic ropes and keys through social networking of smart phones equipped with AI.">
            <a:extLst>
              <a:ext uri="{FF2B5EF4-FFF2-40B4-BE49-F238E27FC236}">
                <a16:creationId xmlns:a16="http://schemas.microsoft.com/office/drawing/2014/main" id="{464BB43B-6506-4216-B620-F60D977E4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569" r="22833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3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62B2-6556-AE27-125E-C8C81725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Building MAUI Apps With C# Markup: No XAML Required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66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9B7BF-7C2F-20C6-2118-778DDBCD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of Using C# Markup</a:t>
            </a:r>
          </a:p>
        </p:txBody>
      </p:sp>
      <p:pic>
        <p:nvPicPr>
          <p:cNvPr id="5" name="Content Placeholder 4" descr="3D illustration">
            <a:extLst>
              <a:ext uri="{FF2B5EF4-FFF2-40B4-BE49-F238E27FC236}">
                <a16:creationId xmlns:a16="http://schemas.microsoft.com/office/drawing/2014/main" id="{6238AFD9-0102-46C2-9409-4FD5A4A608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406" r="18355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B7662-59D8-3899-B61F-4A54E322CF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Programmatic UI Creation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Developers can create and modify user interface elements using C# markup programmatically.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Improved Code Reuse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C# markup enhances code reuse by allowing modular UI components to be managed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Reduced Context Switching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C# markup reduces context switching between design and code environments for developers.</a:t>
            </a:r>
          </a:p>
        </p:txBody>
      </p:sp>
    </p:spTree>
    <p:extLst>
      <p:ext uri="{BB962C8B-B14F-4D97-AF65-F5344CB8AC3E}">
        <p14:creationId xmlns:p14="http://schemas.microsoft.com/office/powerpoint/2010/main" val="3782772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FE7A0-9284-B189-CB53-7F820A2E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Dynamic UIs Purely in C#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82F30-7DA2-6C70-ADCB-A07E6F1B107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Runtime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Create user interface elements on-the-fly during application runtime using C# code for flexibility.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Enhanced Adaptability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Building UIs dynamically improves adaptability to complex and changing application requirements.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Pure C# Implementation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All UI components and logic are implemented purely in C# without relying on external tools or markup.</a:t>
            </a:r>
          </a:p>
        </p:txBody>
      </p:sp>
      <p:pic>
        <p:nvPicPr>
          <p:cNvPr id="5" name="Content Placeholder 4" descr="Nuts sweetened with honey are served with fresh fruit after baking in the oven. Vegans can use carob molasses instead of honey if they wish.">
            <a:extLst>
              <a:ext uri="{FF2B5EF4-FFF2-40B4-BE49-F238E27FC236}">
                <a16:creationId xmlns:a16="http://schemas.microsoft.com/office/drawing/2014/main" id="{DA6FFBC6-661E-462C-B47D-94CDD06328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886" r="31690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4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99D22-CEA0-730B-3980-38417DBD4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About Me: Speaker Introduction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314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8BCC-A578-2433-6E12-420F5450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Samples and Recommended Scenarios</a:t>
            </a:r>
          </a:p>
        </p:txBody>
      </p:sp>
      <p:pic>
        <p:nvPicPr>
          <p:cNvPr id="5" name="Content Placeholder 4" descr="Taken in the Okavango Delta, Botswana">
            <a:extLst>
              <a:ext uri="{FF2B5EF4-FFF2-40B4-BE49-F238E27FC236}">
                <a16:creationId xmlns:a16="http://schemas.microsoft.com/office/drawing/2014/main" id="{8FAFF38C-F5A3-4555-BE33-E32434321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140" r="28383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7F8F9-D043-7467-0B38-DB5015226CC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Dynamic Layouts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C# markup enables flexible, dynamic layouts that adjust automatically based on data and user interactions.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Data-Driven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UI elements can be generated dynamically from data sources, improving responsiveness and customization.</a:t>
            </a:r>
          </a:p>
        </p:txBody>
      </p:sp>
    </p:spTree>
    <p:extLst>
      <p:ext uri="{BB962C8B-B14F-4D97-AF65-F5344CB8AC3E}">
        <p14:creationId xmlns:p14="http://schemas.microsoft.com/office/powerpoint/2010/main" val="2049718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917D0-436C-4A4F-D336-8CA16C309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Styling Apps With CSS and Web Style Reuse in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25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44FF3-EE19-F820-D5B2-ACD6C38C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Importing and Using CSS in MAUI Projects</a:t>
            </a:r>
          </a:p>
        </p:txBody>
      </p:sp>
      <p:pic>
        <p:nvPicPr>
          <p:cNvPr id="5" name="Content Placeholder 4" descr="Budget tracking app on smart phone screen, home interior. Male hand holding phone, desktop shot.">
            <a:extLst>
              <a:ext uri="{FF2B5EF4-FFF2-40B4-BE49-F238E27FC236}">
                <a16:creationId xmlns:a16="http://schemas.microsoft.com/office/drawing/2014/main" id="{5798418D-4472-44BB-96A1-A267B2AA87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884" r="1597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4300-6DFF-0151-FC84-CF28838E71B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Including CSS Files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Learn the process to import CSS files into a MAUI project to manage styles separately from code logic.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Applying Styles to Controls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Apply CSS styles effectively to UI controls for a clear separation between design and application logic.</a:t>
            </a:r>
          </a:p>
        </p:txBody>
      </p:sp>
    </p:spTree>
    <p:extLst>
      <p:ext uri="{BB962C8B-B14F-4D97-AF65-F5344CB8AC3E}">
        <p14:creationId xmlns:p14="http://schemas.microsoft.com/office/powerpoint/2010/main" val="1131576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A6FA5-8834-55B8-FD6C-E4A79A0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Reusing Existing Web Styles</a:t>
            </a:r>
          </a:p>
        </p:txBody>
      </p:sp>
      <p:pic>
        <p:nvPicPr>
          <p:cNvPr id="5" name="Content Placeholder 4" descr="Yound man drawing on a clear whiteboard">
            <a:extLst>
              <a:ext uri="{FF2B5EF4-FFF2-40B4-BE49-F238E27FC236}">
                <a16:creationId xmlns:a16="http://schemas.microsoft.com/office/drawing/2014/main" id="{312D1348-6661-4E71-A959-E06140FD6C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8738" r="12989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9BA28-360D-7C13-5B38-9F4DBC2FEB2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Leverage Web Development Skills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Utilize your existing web development knowledge to efficiently style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Save Development Time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Reusing web assets reduces styling time, accelerating app development and deployment.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Maintain Brand Consistency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Consistent styling across web and MAUI apps ensures strong and uniform brand identity.</a:t>
            </a:r>
          </a:p>
        </p:txBody>
      </p:sp>
    </p:spTree>
    <p:extLst>
      <p:ext uri="{BB962C8B-B14F-4D97-AF65-F5344CB8AC3E}">
        <p14:creationId xmlns:p14="http://schemas.microsoft.com/office/powerpoint/2010/main" val="43513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55354-E23B-BD3B-39A5-33F6E635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Techniques for Consistent Multi-Platform 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D31CA-1AA6-8662-D9EB-586CE0FAB2B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Leveraging CSS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Utilize CSS to maintain consistent styling across different platforms for a unified app appearance.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Shared Stylesheets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Employ shared stylesheets to centralize design elements and ensure uniformity across devices.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Cohesive User Experience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Best practices help create a seamless and cohesive experience on various devices and screen sizes.</a:t>
            </a:r>
          </a:p>
        </p:txBody>
      </p:sp>
      <p:pic>
        <p:nvPicPr>
          <p:cNvPr id="5" name="Content Placeholder 4" descr="Generic Smart Digital Device Series">
            <a:extLst>
              <a:ext uri="{FF2B5EF4-FFF2-40B4-BE49-F238E27FC236}">
                <a16:creationId xmlns:a16="http://schemas.microsoft.com/office/drawing/2014/main" id="{51050CC6-DC8C-4934-89EB-44FDFEC865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631" r="32864" b="-2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54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85F62-4273-CA12-6563-5039DFDEE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Accessing Platform-Specific Features With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524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C6AC-6DA5-6EF8-985C-2759E3DA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Device Feature Abstraction in .NET MAUI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01F9D-9BA1-2C2B-6246-44CB1C11C19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Unified API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.NET MAUI offers unified APIs simplifying feature access across multiple device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Sensors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APIs enable consistent access to device sensors like accelerometers and gyroscopes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Camera and Notifications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Support for camera usage and notification management is streamlined via cross-platform APIs.</a:t>
            </a:r>
          </a:p>
        </p:txBody>
      </p:sp>
      <p:pic>
        <p:nvPicPr>
          <p:cNvPr id="5" name="Content Placeholder 4" descr="Cloud computing application theory.">
            <a:extLst>
              <a:ext uri="{FF2B5EF4-FFF2-40B4-BE49-F238E27FC236}">
                <a16:creationId xmlns:a16="http://schemas.microsoft.com/office/drawing/2014/main" id="{81504EA7-D89A-47BC-8EFE-6AED5D5540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7315" r="16087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68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1848-F0A0-9955-4C58-96822EE7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Utilizing Platform APIs without Platform-Specific Code</a:t>
            </a:r>
          </a:p>
        </p:txBody>
      </p:sp>
      <p:pic>
        <p:nvPicPr>
          <p:cNvPr id="5" name="Content Placeholder 4" descr="Continent - Geographic Area, 4K Resolution, Abstract, Animation - Moving Image, Binary Code">
            <a:extLst>
              <a:ext uri="{FF2B5EF4-FFF2-40B4-BE49-F238E27FC236}">
                <a16:creationId xmlns:a16="http://schemas.microsoft.com/office/drawing/2014/main" id="{80243C92-C328-4D7E-BC3B-90D9871925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024" r="39296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CE4D3-5D73-7401-F55A-B1617668801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Shared Codebase Advantage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Using a shared codebase reduces duplication and streamlines development across multiple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MAUI Abstractions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MAUI abstractions allow direct access to platform features without writing platform-specific code.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Simplified Maintenance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Maintaining one codebase simplifies updates and bug fixes, enhancing efficiency in app lifecycle management.</a:t>
            </a:r>
          </a:p>
        </p:txBody>
      </p:sp>
    </p:spTree>
    <p:extLst>
      <p:ext uri="{BB962C8B-B14F-4D97-AF65-F5344CB8AC3E}">
        <p14:creationId xmlns:p14="http://schemas.microsoft.com/office/powerpoint/2010/main" val="3709620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594E3-26A2-34DF-1E10-C8EE69768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Real-World Examples and Use Cases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1F87C-7941-B13A-627C-611437DC4A9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Geolocation Capabilities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Utilizing geolocation enables location-based services and real-time navigation in various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Accelerometer Usage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Accelerometer sensors detect motion and orientation, enhancing user interaction and fitness tracking.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File System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File system access allows applications to manage and store user data efficiently and securely.</a:t>
            </a:r>
          </a:p>
        </p:txBody>
      </p:sp>
      <p:pic>
        <p:nvPicPr>
          <p:cNvPr id="5" name="Content Placeholder 4" descr="Digital work of Smart Mobile Phone with Digital Map and Location Point">
            <a:extLst>
              <a:ext uri="{FF2B5EF4-FFF2-40B4-BE49-F238E27FC236}">
                <a16:creationId xmlns:a16="http://schemas.microsoft.com/office/drawing/2014/main" id="{376F0AF5-2E95-481A-B3CF-AD6DBA770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462" r="2594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1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EBB62-6A4E-D4B9-CBCA-8BF1287D6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Q&amp;A: Your .NET MAUI App Development Questions Answered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52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54975-7157-A733-FC30-75549CE1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Professional Background and Expertise with .NET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88551-4698-C65C-0F12-883130E75C7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Extensive .NET Experience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Proven expertise in building applications using the comprehensive .NET ecosystem across multiple industries.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Cross-Domain Application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Skilled in creating versatile applications tailored for various business domains and user needs.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Up-to-Date with .NET Advancements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Continuously learning and integrating the latest .NET technologies to enhance application performance and features.</a:t>
            </a:r>
          </a:p>
        </p:txBody>
      </p:sp>
      <p:pic>
        <p:nvPicPr>
          <p:cNvPr id="5" name="Content Placeholder 4" descr="Modern data center and technology background">
            <a:extLst>
              <a:ext uri="{FF2B5EF4-FFF2-40B4-BE49-F238E27FC236}">
                <a16:creationId xmlns:a16="http://schemas.microsoft.com/office/drawing/2014/main" id="{6DD020F3-5429-4045-A17E-F753394088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224" r="49564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2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ABB2E-76C6-BA06-25C0-6C0CDB09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Floor for Attendee Questions</a:t>
            </a:r>
          </a:p>
        </p:txBody>
      </p:sp>
      <p:pic>
        <p:nvPicPr>
          <p:cNvPr id="5" name="Content Placeholder 4" descr="3d concept">
            <a:extLst>
              <a:ext uri="{FF2B5EF4-FFF2-40B4-BE49-F238E27FC236}">
                <a16:creationId xmlns:a16="http://schemas.microsoft.com/office/drawing/2014/main" id="{51F6C3C9-EB93-4322-8A6E-AD668B104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105" r="3705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D6834-A9FB-AA5E-D0C7-D693D978832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Encourage Open Dialogue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Invite attendees to ask questions on any covered topic or related challenges they face.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Focus on Cross-Platform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Address concerns and issues specifically related to building cross-platform apps using .NET MAUI.</a:t>
            </a:r>
          </a:p>
        </p:txBody>
      </p:sp>
    </p:spTree>
    <p:extLst>
      <p:ext uri="{BB962C8B-B14F-4D97-AF65-F5344CB8AC3E}">
        <p14:creationId xmlns:p14="http://schemas.microsoft.com/office/powerpoint/2010/main" val="106451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1812B-1E78-FFF9-1881-275E73D7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Sharing Additional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Graduation cap, book, light bulb, magnifying glass on a blue background. 3d illustration">
            <a:extLst>
              <a:ext uri="{FF2B5EF4-FFF2-40B4-BE49-F238E27FC236}">
                <a16:creationId xmlns:a16="http://schemas.microsoft.com/office/drawing/2014/main" id="{AEFC4A71-77E1-48F8-B217-250C5D31A2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6740" r="-1" b="-1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B893C-DA8D-4BEA-3712-20D1B34BF5A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Documentation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Provides comprehensive documentation to support learning and problem solving in your field.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Tutorials and Guides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Offers step-by-step tutorials and guides to enhance practical skills and knowledge.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Community Groups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Engage with community groups to share ideas, ask questions, and collaborate on projects.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Sample Projects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Access sample projects to practice and apply new skills in real-world scenarios.</a:t>
            </a:r>
          </a:p>
        </p:txBody>
      </p:sp>
    </p:spTree>
    <p:extLst>
      <p:ext uri="{BB962C8B-B14F-4D97-AF65-F5344CB8AC3E}">
        <p14:creationId xmlns:p14="http://schemas.microsoft.com/office/powerpoint/2010/main" val="260968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5B927-D780-4AE6-C783-29A5D0B3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Invitation to Connect and Continue Learning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C014B-058F-2B62-08FB-35B97B9ED6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Social Media Engagement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Use social media platforms to connect with peers for sharing knowledge and support in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Community Events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Participate in community events to foster collaboration, learn new skills, and stay updated on .NET MAUI advancements.</a:t>
            </a:r>
          </a:p>
        </p:txBody>
      </p:sp>
      <p:pic>
        <p:nvPicPr>
          <p:cNvPr id="5" name="Content Placeholder 4" descr="Diamonds are nothing more than chunks of coal that stuck to their jobs">
            <a:extLst>
              <a:ext uri="{FF2B5EF4-FFF2-40B4-BE49-F238E27FC236}">
                <a16:creationId xmlns:a16="http://schemas.microsoft.com/office/drawing/2014/main" id="{BACD8BE8-BE0D-4278-B79A-E2EDF64D3F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004" r="13814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45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D1054-87A8-E207-73F7-410E15DF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en-US" sz="6800"/>
              <a:t>Conclusion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D3AE70E-148A-42E6-BAA7-CC3896A609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06894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21208" y="3785616"/>
          <a:ext cx="11155680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171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D2044-C98A-2ABB-65A8-85B3EB882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Experience with Cross-Platform Development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89908-D6AF-A39F-5348-1FED809F1A3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100" b="1"/>
              <a:t>Cross-Platform Tools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100"/>
              <a:t>Xamarin and .NET MAUI enable development of apps for multiple platforms with shared codebase.</a:t>
            </a:r>
          </a:p>
          <a:p>
            <a:pPr marL="0" indent="0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100" b="1"/>
              <a:t>Challenges Faced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100"/>
              <a:t>Developing for multiple platforms involves addressing compatibility and performance challenges.</a:t>
            </a:r>
          </a:p>
          <a:p>
            <a:pPr marL="0" indent="0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100" b="1"/>
              <a:t>Practical Solutions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100"/>
              <a:t>Applying best practices helps overcome issues and optimize cross-platform app performance.</a:t>
            </a:r>
          </a:p>
        </p:txBody>
      </p:sp>
      <p:pic>
        <p:nvPicPr>
          <p:cNvPr id="5" name="Content Placeholder 4" descr="Internet Network of Connected Devices and Apps.">
            <a:extLst>
              <a:ext uri="{FF2B5EF4-FFF2-40B4-BE49-F238E27FC236}">
                <a16:creationId xmlns:a16="http://schemas.microsoft.com/office/drawing/2014/main" id="{EABD31AD-FB13-4E7D-A372-1D806F6BF0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437" r="-2" b="-2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1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23BF9-6956-41FA-4EF1-9465C87C0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Notable Projects and Community Involvement</a:t>
            </a:r>
          </a:p>
        </p:txBody>
      </p:sp>
      <p:pic>
        <p:nvPicPr>
          <p:cNvPr id="5" name="Content Placeholder 4" descr="Young African American man working remotely using a computer at a desk in his home office">
            <a:extLst>
              <a:ext uri="{FF2B5EF4-FFF2-40B4-BE49-F238E27FC236}">
                <a16:creationId xmlns:a16="http://schemas.microsoft.com/office/drawing/2014/main" id="{FE9882C2-9B16-41C7-9177-86DDB739A1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2357" r="29370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018A1-C196-C651-B3D5-8E0A8F32E33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Open-Source Contributions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Contributed code and improvements to various open-source .NET projects, enhancing functionality and collaboration.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Community Participation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Active member of developer communities, engaging in discussions and sharing knowledge on .NET topics.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Workshops and Talks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Delivered educational talks and workshops to empower others in mastering .NET development skills.</a:t>
            </a:r>
          </a:p>
        </p:txBody>
      </p:sp>
    </p:spTree>
    <p:extLst>
      <p:ext uri="{BB962C8B-B14F-4D97-AF65-F5344CB8AC3E}">
        <p14:creationId xmlns:p14="http://schemas.microsoft.com/office/powerpoint/2010/main" val="2392573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17491-F009-5407-CF38-C1E3214BB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Introduction to .NET MAUI and Cross-Platform App Development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76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8773E-1EA3-03DC-7395-47C6F295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.NET MAUI and Supported Platforms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91EB8-1522-B419-45F2-9FD5EC79090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Multi-platform Framework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.NET MAUI allows building apps for multiple platforms using a single shared codebase.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/>
              <a:t>Supported Platforms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/>
              <a:t>.NET MAUI supports major desktop and mobile operating systems enabling cross-device compatibility.</a:t>
            </a:r>
          </a:p>
        </p:txBody>
      </p:sp>
      <p:pic>
        <p:nvPicPr>
          <p:cNvPr id="5" name="Content Placeholder 4" descr="Laptop, smart phone and computer service">
            <a:extLst>
              <a:ext uri="{FF2B5EF4-FFF2-40B4-BE49-F238E27FC236}">
                <a16:creationId xmlns:a16="http://schemas.microsoft.com/office/drawing/2014/main" id="{B68FB805-4589-48CF-BF88-C427F9732A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972" r="1" b="1073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7E81F-6BFB-A3AA-EFF9-2BC2A6C0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en-US" sz="4000"/>
              <a:t>Benefits of a Single Codebase for iOS, Android, macOS, and Windows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964A6EE-4934-487B-A1F7-6919D46BD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2335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6008" y="1042416"/>
          <a:ext cx="7031736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24137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3444</Words>
  <Application>Microsoft Office PowerPoint</Application>
  <PresentationFormat>Widescreen</PresentationFormat>
  <Paragraphs>316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Aptos</vt:lpstr>
      <vt:lpstr>Arial</vt:lpstr>
      <vt:lpstr>Bierstadt</vt:lpstr>
      <vt:lpstr>GestaltVTI</vt:lpstr>
      <vt:lpstr>Create Multi-Platform Apps With .NET MAUI and the MAUI Community Toolkit: Empowering .NET Developers for Cross-Platform Success</vt:lpstr>
      <vt:lpstr>Presentation Agenda</vt:lpstr>
      <vt:lpstr>About Me: Speaker Introduction</vt:lpstr>
      <vt:lpstr>Professional Background and Expertise with .NET</vt:lpstr>
      <vt:lpstr>Experience with Cross-Platform Development</vt:lpstr>
      <vt:lpstr>Notable Projects and Community Involvement</vt:lpstr>
      <vt:lpstr>Introduction to .NET MAUI and Cross-Platform App Development</vt:lpstr>
      <vt:lpstr>Overview of .NET MAUI and Supported Platforms</vt:lpstr>
      <vt:lpstr>Benefits of a Single Codebase for iOS, Android, macOS, and Windows</vt:lpstr>
      <vt:lpstr>Key Differences From Xamarin and Other Frameworks</vt:lpstr>
      <vt:lpstr>Development Tools for Windows and macOS</vt:lpstr>
      <vt:lpstr>Overview of Available IDEs and Tools</vt:lpstr>
      <vt:lpstr>Debugging and Building Across Platforms</vt:lpstr>
      <vt:lpstr>Tips for Maximizing Productivity</vt:lpstr>
      <vt:lpstr>Rapid App Building With XAML, C#, and VS Code</vt:lpstr>
      <vt:lpstr>Setting up Your Development Environment</vt:lpstr>
      <vt:lpstr>Building User Interfaces with XAML and C#</vt:lpstr>
      <vt:lpstr>Tips for Efficient Development Workflows in VS Code</vt:lpstr>
      <vt:lpstr>Enhancing Apps With the .NET MAUI Community Toolkit</vt:lpstr>
      <vt:lpstr>Overview of Controls, Extensions, and Behaviors</vt:lpstr>
      <vt:lpstr>Practical Examples of Toolkit Features</vt:lpstr>
      <vt:lpstr>Integrating Extensions for Productive Development</vt:lpstr>
      <vt:lpstr>Simplifying Architecture With the MVVM Pattern and MVVM Toolkit</vt:lpstr>
      <vt:lpstr>Introduction to MVVM in .NET MAUI</vt:lpstr>
      <vt:lpstr>Leveraging the MVVM Toolkit to Reduce Boilerplate</vt:lpstr>
      <vt:lpstr>Best Practices for Scalable Cross-Platform Apps</vt:lpstr>
      <vt:lpstr>Building MAUI Apps With C# Markup: No XAML Required</vt:lpstr>
      <vt:lpstr>Advantages of Using C# Markup</vt:lpstr>
      <vt:lpstr>Creating Dynamic UIs Purely in C#</vt:lpstr>
      <vt:lpstr>Code Samples and Recommended Scenarios</vt:lpstr>
      <vt:lpstr>Styling Apps With CSS and Web Style Reuse in .NET MAUI</vt:lpstr>
      <vt:lpstr>Importing and Using CSS in MAUI Projects</vt:lpstr>
      <vt:lpstr>Reusing Existing Web Styles</vt:lpstr>
      <vt:lpstr>Techniques for Consistent Multi-Platform Design</vt:lpstr>
      <vt:lpstr>Accessing Platform-Specific Features With .NET MAUI</vt:lpstr>
      <vt:lpstr>Device Feature Abstraction in .NET MAUI</vt:lpstr>
      <vt:lpstr>Utilizing Platform APIs without Platform-Specific Code</vt:lpstr>
      <vt:lpstr>Real-World Examples and Use Cases</vt:lpstr>
      <vt:lpstr>Q&amp;A: Your .NET MAUI App Development Questions Answered</vt:lpstr>
      <vt:lpstr>Open Floor for Attendee Questions</vt:lpstr>
      <vt:lpstr>Sharing Additional Resources</vt:lpstr>
      <vt:lpstr>Invitation to Connect and Continue Learning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Ashcraft</dc:creator>
  <cp:lastModifiedBy>Alvin Ashcraft</cp:lastModifiedBy>
  <cp:revision>1</cp:revision>
  <dcterms:created xsi:type="dcterms:W3CDTF">2025-08-10T13:07:53Z</dcterms:created>
  <dcterms:modified xsi:type="dcterms:W3CDTF">2025-08-10T13:12:25Z</dcterms:modified>
</cp:coreProperties>
</file>